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7"/>
  </p:notesMasterIdLst>
  <p:sldIdLst>
    <p:sldId id="256" r:id="rId2"/>
    <p:sldId id="265" r:id="rId3"/>
    <p:sldId id="270" r:id="rId4"/>
    <p:sldId id="277" r:id="rId5"/>
    <p:sldId id="278" r:id="rId6"/>
    <p:sldId id="280" r:id="rId7"/>
    <p:sldId id="300" r:id="rId8"/>
    <p:sldId id="301" r:id="rId9"/>
    <p:sldId id="302" r:id="rId10"/>
    <p:sldId id="304" r:id="rId11"/>
    <p:sldId id="306" r:id="rId12"/>
    <p:sldId id="307" r:id="rId13"/>
    <p:sldId id="308" r:id="rId14"/>
    <p:sldId id="305" r:id="rId15"/>
    <p:sldId id="285" r:id="rId16"/>
    <p:sldId id="286" r:id="rId17"/>
    <p:sldId id="287" r:id="rId18"/>
    <p:sldId id="290" r:id="rId19"/>
    <p:sldId id="291" r:id="rId20"/>
    <p:sldId id="292" r:id="rId21"/>
    <p:sldId id="293" r:id="rId22"/>
    <p:sldId id="294" r:id="rId23"/>
    <p:sldId id="295" r:id="rId24"/>
    <p:sldId id="299" r:id="rId25"/>
    <p:sldId id="28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2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866B3-8E56-4C71-96E7-29B0C9349C61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882EA-098E-4D47-834D-724C08AB6A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9538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882EA-098E-4D47-834D-724C08AB6A4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0404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882EA-098E-4D47-834D-724C08AB6A46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693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3C9FF-415C-92EF-7405-86765FDA7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2FA7A79-5734-EF1B-7A7B-D218E486B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17397F5-5C20-0436-6437-9AE9B976B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121A090-8252-2474-A910-C04D797343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882EA-098E-4D47-834D-724C08AB6A4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9119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918E2-82A8-27EE-FBD2-63DC99137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A063B3A-238C-0928-921E-377045E119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22FC116-F582-34A7-162D-6C3050EA6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13C2DA3-6C69-4631-2AA8-EC4F04DC8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882EA-098E-4D47-834D-724C08AB6A4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9173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D2D16-9389-DCAA-C7C6-CC5F284E1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4511C02-E426-7FB8-668E-148BFF8C3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EFC5119-C4E3-3CF2-0143-DD98E8C782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0DA0ADE-A4E0-8B3C-0984-3C117360D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882EA-098E-4D47-834D-724C08AB6A4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19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86C85-3133-A433-72D2-F64AB5A0B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9E12D46-DDAA-7FC4-01AF-1CCC1C336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01A5274-0542-07ED-DBEC-9DDD888F3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3DBCAAF-44BA-7033-44BA-33655350A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882EA-098E-4D47-834D-724C08AB6A4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847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639BD-5D15-0CA5-7362-E8B96631B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8E77077-277D-EAD3-1ACA-4B4237225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CF593CA-3987-605A-9590-00DF38D43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81A108C-6900-E966-7C45-231E7A98A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882EA-098E-4D47-834D-724C08AB6A4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1221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CD12F-0319-F37C-C784-45F89399A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97FBEA8-9127-4657-EA12-D44ED953D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70F8BE4-9C5D-14B0-704B-35F352D2D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FAE8DF-FA6D-8EF3-EEF1-50E3293DF7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882EA-098E-4D47-834D-724C08AB6A4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5817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5E1A5-34BD-3BA1-12DD-2499C9806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9E5041A-D624-C95C-1B88-CAF7612362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CE4DD27-C564-5D76-B3C2-3FC387448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6EA0C12-1D58-47DA-A93E-D291EDE86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882EA-098E-4D47-834D-724C08AB6A46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647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A2D6C-2018-9C8A-69C2-EAA25BF74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3618CBB-041C-9CCF-8C64-9BB8D2808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82AF04D-98A7-96DE-544B-2627243AB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7CB1106-A4C8-7E0E-A860-12C970955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882EA-098E-4D47-834D-724C08AB6A4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25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4410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31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2851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3230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076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3203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3550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8944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777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4301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1643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2080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446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938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227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397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376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DF931-1E9B-4C0E-9EB3-83B64E4E3FA3}" type="datetimeFigureOut">
              <a:rPr lang="pl-PL" smtClean="0"/>
              <a:t>12.02.2026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44C0F-9DE3-474B-BC7B-AC8893B694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32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F11F73F6-6870-3D5C-57AB-9D22F28D835A}"/>
              </a:ext>
            </a:extLst>
          </p:cNvPr>
          <p:cNvSpPr txBox="1"/>
          <p:nvPr/>
        </p:nvSpPr>
        <p:spPr>
          <a:xfrm>
            <a:off x="2026227" y="1579418"/>
            <a:ext cx="9414163" cy="296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/>
              <a:t>Funkcjonowanie Transportu Zbiorowego na terenie powiatu częstochowskiego organizowanego przez Jurajski Związek Powiatowo-Gminny </a:t>
            </a:r>
            <a:br>
              <a:rPr lang="pl-PL" sz="3200" b="1" dirty="0"/>
            </a:br>
            <a:r>
              <a:rPr lang="pl-PL" sz="3200" b="1" dirty="0"/>
              <a:t>„Komunikacja Jurajska” 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A150390-F25F-04F3-F766-F88AA8E990C3}"/>
              </a:ext>
            </a:extLst>
          </p:cNvPr>
          <p:cNvSpPr txBox="1"/>
          <p:nvPr/>
        </p:nvSpPr>
        <p:spPr>
          <a:xfrm>
            <a:off x="4843029" y="5850082"/>
            <a:ext cx="305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Częstochowa dn. 10.02.2026 r. </a:t>
            </a:r>
          </a:p>
        </p:txBody>
      </p:sp>
      <p:pic>
        <p:nvPicPr>
          <p:cNvPr id="1028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057" y="155121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813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982F5-EC86-DCB1-8B67-C1140E4AE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7140.1 - Transport zbiorowy\1 Związek Powiatowo-Gminny\logo\Komunikacja Jurajska 2025 bez tla  (1).png">
            <a:extLst>
              <a:ext uri="{FF2B5EF4-FFF2-40B4-BE49-F238E27FC236}">
                <a16:creationId xmlns:a16="http://schemas.microsoft.com/office/drawing/2014/main" id="{24C1C970-BF6F-A445-EB68-F8E87143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0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6CE5318-A26F-0B2A-4756-B4CE6B988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514239"/>
              </p:ext>
            </p:extLst>
          </p:nvPr>
        </p:nvGraphicFramePr>
        <p:xfrm>
          <a:off x="2892831" y="1124252"/>
          <a:ext cx="6072587" cy="4609496"/>
        </p:xfrm>
        <a:graphic>
          <a:graphicData uri="http://schemas.openxmlformats.org/drawingml/2006/table">
            <a:tbl>
              <a:tblPr firstRow="1" firstCol="1" bandRow="1"/>
              <a:tblGrid>
                <a:gridCol w="738956">
                  <a:extLst>
                    <a:ext uri="{9D8B030D-6E8A-4147-A177-3AD203B41FA5}">
                      <a16:colId xmlns:a16="http://schemas.microsoft.com/office/drawing/2014/main" val="1489379515"/>
                    </a:ext>
                  </a:extLst>
                </a:gridCol>
                <a:gridCol w="3345422">
                  <a:extLst>
                    <a:ext uri="{9D8B030D-6E8A-4147-A177-3AD203B41FA5}">
                      <a16:colId xmlns:a16="http://schemas.microsoft.com/office/drawing/2014/main" val="1755181361"/>
                    </a:ext>
                  </a:extLst>
                </a:gridCol>
                <a:gridCol w="1988209">
                  <a:extLst>
                    <a:ext uri="{9D8B030D-6E8A-4147-A177-3AD203B41FA5}">
                      <a16:colId xmlns:a16="http://schemas.microsoft.com/office/drawing/2014/main" val="3111102707"/>
                    </a:ext>
                  </a:extLst>
                </a:gridCol>
              </a:tblGrid>
              <a:tr h="409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Numer linii</a:t>
                      </a: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Linia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Wybrany Wykonawca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947748"/>
                  </a:ext>
                </a:extLst>
              </a:tr>
              <a:tr h="222854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487448"/>
                  </a:ext>
                </a:extLst>
              </a:tr>
              <a:tr h="21512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Piłsudskiego - Nakło 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260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778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JURABUS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90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ANEKS UMOWY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09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Stawka 4,25</a:t>
                      </a: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298933"/>
                  </a:ext>
                </a:extLst>
              </a:tr>
              <a:tr h="21512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Piłsudskiego - Złoty Potok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62594"/>
                  </a:ext>
                </a:extLst>
              </a:tr>
              <a:tr h="21512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Piłsudskiego - Bolesławów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829059"/>
                  </a:ext>
                </a:extLst>
              </a:tr>
              <a:tr h="21512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Piłsudskiego - Złoty Potok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317630"/>
                  </a:ext>
                </a:extLst>
              </a:tr>
              <a:tr h="21512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Piłsudskiego - Drochlin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891171"/>
                  </a:ext>
                </a:extLst>
              </a:tr>
              <a:tr h="40904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Koniecpol, ul. Armii Krajowej Szkoła - Lelów, Rynek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10755"/>
                  </a:ext>
                </a:extLst>
              </a:tr>
              <a:tr h="21512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Mełchów - Janów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753148"/>
                  </a:ext>
                </a:extLst>
              </a:tr>
              <a:tr h="222854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904237"/>
                  </a:ext>
                </a:extLst>
              </a:tr>
              <a:tr h="21512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520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Bolesławów - Zalesice, Koszary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R="241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JURABUS </a:t>
                      </a:r>
                      <a:endParaRPr lang="pl-PL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34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Stawka 3,70 </a:t>
                      </a:r>
                      <a:endParaRPr lang="pl-PL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600401"/>
                  </a:ext>
                </a:extLst>
              </a:tr>
              <a:tr h="315719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521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Przyrów, Rynek - Jaźwiny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511861"/>
                  </a:ext>
                </a:extLst>
              </a:tr>
              <a:tr h="222854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467620"/>
                  </a:ext>
                </a:extLst>
              </a:tr>
              <a:tr h="40904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Soborzyce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1968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79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WANAM BUS -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" marR="127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Wojciech Tabor Stawka 2,70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619588"/>
                  </a:ext>
                </a:extLst>
              </a:tr>
              <a:tr h="21512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Dąbek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024254"/>
                  </a:ext>
                </a:extLst>
              </a:tr>
              <a:tr h="21512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Mstów - Kuchary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397607"/>
                  </a:ext>
                </a:extLst>
              </a:tr>
              <a:tr h="21512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142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Koniecpol, ul. Armii Krajowej Szkoła - Borowce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328994"/>
                  </a:ext>
                </a:extLst>
              </a:tr>
              <a:tr h="246836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Koniecpol, ul. Armii Krajowej Szkoła - Julianka </a:t>
                      </a:r>
                      <a:endParaRPr lang="pl-PL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59" marR="28653" marT="2589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553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69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7D26D-E0CE-C574-F712-B10E51C50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7140.1 - Transport zbiorowy\1 Związek Powiatowo-Gminny\logo\Komunikacja Jurajska 2025 bez tla  (1).png">
            <a:extLst>
              <a:ext uri="{FF2B5EF4-FFF2-40B4-BE49-F238E27FC236}">
                <a16:creationId xmlns:a16="http://schemas.microsoft.com/office/drawing/2014/main" id="{E4FB9681-808B-C61B-D28E-A0D366640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0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6D9D7CA-834D-A1CB-D658-7C38DD519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812665"/>
              </p:ext>
            </p:extLst>
          </p:nvPr>
        </p:nvGraphicFramePr>
        <p:xfrm>
          <a:off x="2929870" y="696390"/>
          <a:ext cx="6369995" cy="5278387"/>
        </p:xfrm>
        <a:graphic>
          <a:graphicData uri="http://schemas.openxmlformats.org/drawingml/2006/table">
            <a:tbl>
              <a:tblPr firstRow="1" firstCol="1" bandRow="1"/>
              <a:tblGrid>
                <a:gridCol w="775148">
                  <a:extLst>
                    <a:ext uri="{9D8B030D-6E8A-4147-A177-3AD203B41FA5}">
                      <a16:colId xmlns:a16="http://schemas.microsoft.com/office/drawing/2014/main" val="2594083008"/>
                    </a:ext>
                  </a:extLst>
                </a:gridCol>
                <a:gridCol w="3509265">
                  <a:extLst>
                    <a:ext uri="{9D8B030D-6E8A-4147-A177-3AD203B41FA5}">
                      <a16:colId xmlns:a16="http://schemas.microsoft.com/office/drawing/2014/main" val="3756689598"/>
                    </a:ext>
                  </a:extLst>
                </a:gridCol>
                <a:gridCol w="2085582">
                  <a:extLst>
                    <a:ext uri="{9D8B030D-6E8A-4147-A177-3AD203B41FA5}">
                      <a16:colId xmlns:a16="http://schemas.microsoft.com/office/drawing/2014/main" val="1185666720"/>
                    </a:ext>
                  </a:extLst>
                </a:gridCol>
              </a:tblGrid>
              <a:tr h="440602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Numer linii</a:t>
                      </a: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Linia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Wybrany Wykonawca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830963"/>
                  </a:ext>
                </a:extLst>
              </a:tr>
              <a:tr h="232247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Św. Anna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R="260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F.H.U. Beata Król „TRANS-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66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MECH”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66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Stawka 2,27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805105"/>
                  </a:ext>
                </a:extLst>
              </a:tr>
              <a:tr h="706207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530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Kuźnica - Garnek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947891"/>
                  </a:ext>
                </a:extLst>
              </a:tr>
              <a:tr h="254156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33590"/>
                  </a:ext>
                </a:extLst>
              </a:tr>
              <a:tr h="232247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Garnek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4572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EKSPRESS BUS- Robert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286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Włodarczyk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54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Stawka 3,27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72040"/>
                  </a:ext>
                </a:extLst>
              </a:tr>
              <a:tr h="232247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Zawada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8349984"/>
                  </a:ext>
                </a:extLst>
              </a:tr>
              <a:tr h="232247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126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Lipicze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839858"/>
                  </a:ext>
                </a:extLst>
              </a:tr>
              <a:tr h="37866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531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Kłomnice - Witkowice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959439"/>
                  </a:ext>
                </a:extLst>
              </a:tr>
              <a:tr h="255327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387791"/>
                  </a:ext>
                </a:extLst>
              </a:tr>
              <a:tr h="440602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Lgota Mała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4572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EKSPRESS BUS- Robert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286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Włodarczyk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54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Stawka 3,27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766922"/>
                  </a:ext>
                </a:extLst>
              </a:tr>
              <a:tr h="232247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123A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Kruszyna - Kruszyna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150905"/>
                  </a:ext>
                </a:extLst>
              </a:tr>
              <a:tr h="402554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125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Orzechowskiego - Łęg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302813"/>
                  </a:ext>
                </a:extLst>
              </a:tr>
              <a:tr h="255327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262975"/>
                  </a:ext>
                </a:extLst>
              </a:tr>
              <a:tr h="232247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Nierada - Korwinów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57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66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 Premium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41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Stawka 5,25</a:t>
                      </a:r>
                      <a:r>
                        <a:rPr lang="pl-PL" sz="9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083941"/>
                  </a:ext>
                </a:extLst>
              </a:tr>
              <a:tr h="232247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Nierada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099595"/>
                  </a:ext>
                </a:extLst>
              </a:tr>
              <a:tr h="519220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175 </a:t>
                      </a:r>
                      <a:endParaRPr lang="pl-PL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 marR="698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9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Romanów </a:t>
                      </a:r>
                      <a:endParaRPr lang="pl-PL" sz="9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646" marR="26557" marT="240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696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83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DFE87-72B6-1D49-CF5A-91D57A927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7140.1 - Transport zbiorowy\1 Związek Powiatowo-Gminny\logo\Komunikacja Jurajska 2025 bez tla  (1).png">
            <a:extLst>
              <a:ext uri="{FF2B5EF4-FFF2-40B4-BE49-F238E27FC236}">
                <a16:creationId xmlns:a16="http://schemas.microsoft.com/office/drawing/2014/main" id="{0E32EC4F-7F3F-3132-96C0-27134F68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0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5A6E02A-3C4C-6C69-CA4C-8641836F0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581054"/>
              </p:ext>
            </p:extLst>
          </p:nvPr>
        </p:nvGraphicFramePr>
        <p:xfrm>
          <a:off x="2857500" y="276581"/>
          <a:ext cx="6047509" cy="6455197"/>
        </p:xfrm>
        <a:graphic>
          <a:graphicData uri="http://schemas.openxmlformats.org/drawingml/2006/table">
            <a:tbl>
              <a:tblPr firstRow="1" firstCol="1" bandRow="1"/>
              <a:tblGrid>
                <a:gridCol w="656781">
                  <a:extLst>
                    <a:ext uri="{9D8B030D-6E8A-4147-A177-3AD203B41FA5}">
                      <a16:colId xmlns:a16="http://schemas.microsoft.com/office/drawing/2014/main" val="2268745078"/>
                    </a:ext>
                  </a:extLst>
                </a:gridCol>
                <a:gridCol w="3146273">
                  <a:extLst>
                    <a:ext uri="{9D8B030D-6E8A-4147-A177-3AD203B41FA5}">
                      <a16:colId xmlns:a16="http://schemas.microsoft.com/office/drawing/2014/main" val="3841770856"/>
                    </a:ext>
                  </a:extLst>
                </a:gridCol>
                <a:gridCol w="2244455">
                  <a:extLst>
                    <a:ext uri="{9D8B030D-6E8A-4147-A177-3AD203B41FA5}">
                      <a16:colId xmlns:a16="http://schemas.microsoft.com/office/drawing/2014/main" val="4227061448"/>
                    </a:ext>
                  </a:extLst>
                </a:gridCol>
              </a:tblGrid>
              <a:tr h="325979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Numer linii</a:t>
                      </a: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Linia </a:t>
                      </a:r>
                      <a:endParaRPr lang="pl-PL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Wybrany Wykonawca </a:t>
                      </a:r>
                      <a:endParaRPr lang="pl-PL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662378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Piłsudskiego - Zawodzie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82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6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73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JURABUS </a:t>
                      </a:r>
                      <a:endParaRPr lang="pl-PL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241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Stawka 6,50 </a:t>
                      </a:r>
                      <a:endParaRPr lang="pl-PL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792274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Piłsudskiego - Zawada Rondo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838659"/>
                  </a:ext>
                </a:extLst>
              </a:tr>
              <a:tr h="356394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Piłsudskiego - Osiny Szkoła  </a:t>
                      </a:r>
                      <a:endParaRPr lang="pl-PL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974214"/>
                  </a:ext>
                </a:extLst>
              </a:tr>
              <a:tr h="188859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5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46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6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5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499072"/>
                  </a:ext>
                </a:extLst>
              </a:tr>
              <a:tr h="561759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Piłsudskiego – Konopiska </a:t>
                      </a:r>
                      <a:endParaRPr lang="pl-PL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413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PKS Częstochowa </a:t>
                      </a:r>
                    </a:p>
                    <a:p>
                      <a:pPr marL="197485" marR="187325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Aneks umowy Stawka 6,00 </a:t>
                      </a: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851049"/>
                  </a:ext>
                </a:extLst>
              </a:tr>
              <a:tr h="12319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5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6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5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673637"/>
                  </a:ext>
                </a:extLst>
              </a:tr>
              <a:tr h="26896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Aleksandria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lstStyle/>
                    <a:p>
                      <a:pPr marR="508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5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9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6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9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6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81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GTV BUS Polska Sp. z o.o. </a:t>
                      </a:r>
                      <a:endParaRPr lang="pl-PL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42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Stawka 4,57 </a:t>
                      </a:r>
                      <a:endParaRPr lang="pl-PL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08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pl-PL" sz="5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763971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Jamki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924408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Leśniaki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405995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Starcza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653203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Aleksandria - Blachownia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545535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Starcza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327901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Starcza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984511"/>
                  </a:ext>
                </a:extLst>
              </a:tr>
              <a:tr h="55681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r>
                        <a:rPr lang="pl-PL" sz="1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Częstochowa, Dworzec Autobusowy PKS</a:t>
                      </a:r>
                      <a:r>
                        <a:rPr lang="pl-PL" sz="10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684345"/>
                  </a:ext>
                </a:extLst>
              </a:tr>
              <a:tr h="123195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5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6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5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853964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Hutka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5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08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5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08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5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508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GTV BUS Polska Sp. z o.o. </a:t>
                      </a:r>
                      <a:endParaRPr lang="pl-PL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42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Stawka 3,88 </a:t>
                      </a:r>
                      <a:endParaRPr lang="pl-PL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595346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Grodzisko - Grodzisko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15189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157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Częstochowa, Dworzec Autobusowy PKS - Kuleje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979215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159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Puszczew - Puszczew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811355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501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Truskolasy – Truskolasy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043774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502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Truskolasy – Truskolasy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935608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503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Truskolasy – Truskolasy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002807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504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Węglowice – Węglowice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240011"/>
                  </a:ext>
                </a:extLst>
              </a:tr>
              <a:tr h="16613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505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Wręczyca Wielka – Długi Kąt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463874"/>
                  </a:ext>
                </a:extLst>
              </a:tr>
              <a:tr h="170387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506 </a:t>
                      </a:r>
                      <a:endParaRPr lang="pl-PL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0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Wręczyca Wielka - Wręczyca Wielka </a:t>
                      </a:r>
                      <a:endParaRPr lang="pl-PL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196531"/>
                  </a:ext>
                </a:extLst>
              </a:tr>
              <a:tr h="122614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5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6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5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5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129270"/>
                  </a:ext>
                </a:extLst>
              </a:tr>
              <a:tr h="18138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510 </a:t>
                      </a:r>
                      <a:endParaRPr lang="pl-PL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Cudków - Dąbrowa Zielona</a:t>
                      </a:r>
                      <a:r>
                        <a:rPr lang="pl-PL" sz="11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R="36830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WANAM BUS - Wojciech </a:t>
                      </a:r>
                      <a:endParaRPr lang="pl-PL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6195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Tabor </a:t>
                      </a:r>
                      <a:endParaRPr lang="pl-PL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7465"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Stawka 4,30 </a:t>
                      </a:r>
                      <a:endParaRPr lang="pl-PL" sz="12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425020"/>
                  </a:ext>
                </a:extLst>
              </a:tr>
              <a:tr h="569793"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511 </a:t>
                      </a:r>
                      <a:endParaRPr lang="pl-PL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Borowce - Dąbrowa Zielona</a:t>
                      </a:r>
                      <a:r>
                        <a:rPr lang="pl-PL" sz="11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1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62" marR="16019" marT="1447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645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379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530FE-9F49-83CE-DE64-C6AB4311F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7140.1 - Transport zbiorowy\1 Związek Powiatowo-Gminny\logo\Komunikacja Jurajska 2025 bez tla  (1).png">
            <a:extLst>
              <a:ext uri="{FF2B5EF4-FFF2-40B4-BE49-F238E27FC236}">
                <a16:creationId xmlns:a16="http://schemas.microsoft.com/office/drawing/2014/main" id="{0E00DAF5-93D4-0F84-4569-8F4DE3C1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0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3F08057-5363-09EE-A80F-525E6FB6A8DC}"/>
              </a:ext>
            </a:extLst>
          </p:cNvPr>
          <p:cNvSpPr txBox="1"/>
          <p:nvPr/>
        </p:nvSpPr>
        <p:spPr>
          <a:xfrm>
            <a:off x="2421083" y="133430"/>
            <a:ext cx="7377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W roku 2026 JZPG Komunikacja Jurajska realizować będzie 50 linii komunikacyjnych (w ciągu roku siatka połączeń zwiększy się o kolejne 5 linii)</a:t>
            </a:r>
            <a:endParaRPr lang="pl-PL" dirty="0"/>
          </a:p>
          <a:p>
            <a:pPr marL="342900" indent="-342900">
              <a:buAutoNum type="arabicPeriod"/>
            </a:pPr>
            <a:endParaRPr lang="pl-PL" dirty="0"/>
          </a:p>
          <a:p>
            <a:pPr marL="342900" indent="-342900">
              <a:buAutoNum type="arabicPeriod"/>
            </a:pPr>
            <a:endParaRPr lang="pl-PL" dirty="0"/>
          </a:p>
          <a:p>
            <a:pPr>
              <a:lnSpc>
                <a:spcPct val="200000"/>
              </a:lnSpc>
            </a:pPr>
            <a:endParaRPr lang="pl-PL" dirty="0"/>
          </a:p>
          <a:p>
            <a:pPr marL="342900" indent="-342900">
              <a:buAutoNum type="arabicPeriod"/>
            </a:pPr>
            <a:endParaRPr lang="pl-PL" dirty="0"/>
          </a:p>
          <a:p>
            <a:pPr marL="342900" indent="-342900">
              <a:buAutoNum type="arabicPeriod"/>
            </a:pPr>
            <a:endParaRPr lang="pl-PL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CA8C9F1-3A21-5B47-5897-69FF18AC2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001221"/>
              </p:ext>
            </p:extLst>
          </p:nvPr>
        </p:nvGraphicFramePr>
        <p:xfrm>
          <a:off x="3139215" y="1197726"/>
          <a:ext cx="5411659" cy="4988883"/>
        </p:xfrm>
        <a:graphic>
          <a:graphicData uri="http://schemas.openxmlformats.org/drawingml/2006/table">
            <a:tbl>
              <a:tblPr/>
              <a:tblGrid>
                <a:gridCol w="699689">
                  <a:extLst>
                    <a:ext uri="{9D8B030D-6E8A-4147-A177-3AD203B41FA5}">
                      <a16:colId xmlns:a16="http://schemas.microsoft.com/office/drawing/2014/main" val="831273915"/>
                    </a:ext>
                  </a:extLst>
                </a:gridCol>
                <a:gridCol w="699689">
                  <a:extLst>
                    <a:ext uri="{9D8B030D-6E8A-4147-A177-3AD203B41FA5}">
                      <a16:colId xmlns:a16="http://schemas.microsoft.com/office/drawing/2014/main" val="3961202441"/>
                    </a:ext>
                  </a:extLst>
                </a:gridCol>
                <a:gridCol w="699689">
                  <a:extLst>
                    <a:ext uri="{9D8B030D-6E8A-4147-A177-3AD203B41FA5}">
                      <a16:colId xmlns:a16="http://schemas.microsoft.com/office/drawing/2014/main" val="2987999709"/>
                    </a:ext>
                  </a:extLst>
                </a:gridCol>
                <a:gridCol w="699689">
                  <a:extLst>
                    <a:ext uri="{9D8B030D-6E8A-4147-A177-3AD203B41FA5}">
                      <a16:colId xmlns:a16="http://schemas.microsoft.com/office/drawing/2014/main" val="2265776141"/>
                    </a:ext>
                  </a:extLst>
                </a:gridCol>
                <a:gridCol w="1268187">
                  <a:extLst>
                    <a:ext uri="{9D8B030D-6E8A-4147-A177-3AD203B41FA5}">
                      <a16:colId xmlns:a16="http://schemas.microsoft.com/office/drawing/2014/main" val="2390305"/>
                    </a:ext>
                  </a:extLst>
                </a:gridCol>
                <a:gridCol w="1344716">
                  <a:extLst>
                    <a:ext uri="{9D8B030D-6E8A-4147-A177-3AD203B41FA5}">
                      <a16:colId xmlns:a16="http://schemas.microsoft.com/office/drawing/2014/main" val="3724932754"/>
                    </a:ext>
                  </a:extLst>
                </a:gridCol>
              </a:tblGrid>
              <a:tr h="346563">
                <a:tc gridSpan="6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PODZIAŁ KOSZTOWY 2026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735506"/>
                  </a:ext>
                </a:extLst>
              </a:tr>
              <a:tr h="19343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PRZEBIEG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8293759,9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813797"/>
                  </a:ext>
                </a:extLst>
              </a:tr>
              <a:tr h="19343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DEFICYT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34 314 430,40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119807"/>
                  </a:ext>
                </a:extLst>
              </a:tr>
              <a:tr h="19343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820642"/>
                  </a:ext>
                </a:extLst>
              </a:tr>
              <a:tr h="19343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DEFICYT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34 967 626,00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136173"/>
                  </a:ext>
                </a:extLst>
              </a:tr>
              <a:tr h="19343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FRPA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24 918 776,13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097245"/>
                  </a:ext>
                </a:extLst>
              </a:tr>
              <a:tr h="19343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pl-P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WKŁAD WŁASNY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10 048 849,87 zł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772049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CZŁONKOWIE KJ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KOSZT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KM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794513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Gmina Dąbrowa Zielona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83 892,98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276472,5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837113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Janów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326 121,75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275857,4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405176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Kamienica Polska 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297 266,89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238066,4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296961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Kłomnice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172 987,79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625257,2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765007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Kruszyna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60 268,98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153100,9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220212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Lelów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159 367,75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145313,2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747466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Mstów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357 470,95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454502,1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756253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Mykanów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30 965,75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94696,5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830249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Olsztyn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114 780,00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91824,0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490199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Poczesna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3 323 194,64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1146748,0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504063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Przyrów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295 778,96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285935,8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72275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Starcza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306 196,32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206082,3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926928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Koziegłowy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166 170,00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132936,0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721439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Konopiska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1 347 739,31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942677,1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628533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Gmina Wręczyca Wielka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906 647,80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1054010,0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922091"/>
                  </a:ext>
                </a:extLst>
              </a:tr>
              <a:tr h="193430">
                <a:tc grid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Powiat Częstochowski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2 100 000,00 zł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2170280,5</a:t>
                      </a:r>
                    </a:p>
                  </a:txBody>
                  <a:tcPr marL="5722" marR="5722" marT="572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221489"/>
                  </a:ext>
                </a:extLst>
              </a:tr>
              <a:tr h="19343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10 048 849,87 zł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pl-PL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8293759,9</a:t>
                      </a:r>
                    </a:p>
                  </a:txBody>
                  <a:tcPr marL="5722" marR="5722" marT="57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915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212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EF92F-6915-E6EC-0E65-34D3151FA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7140.1 - Transport zbiorowy\1 Związek Powiatowo-Gminny\logo\Komunikacja Jurajska 2025 bez tla  (1).png">
            <a:extLst>
              <a:ext uri="{FF2B5EF4-FFF2-40B4-BE49-F238E27FC236}">
                <a16:creationId xmlns:a16="http://schemas.microsoft.com/office/drawing/2014/main" id="{A2EB410F-78E2-BD92-B99C-4CCA9AB7E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0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52362D-71AC-B88F-AFD0-2D638099E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58" y="0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62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BF115-8C96-6613-4918-FE6159757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49CD58F-7A61-4E4D-D937-D0B627562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1763"/>
            <a:ext cx="6307493" cy="47306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3D6D2D9-BFE6-B09A-005A-BF2A1EEAB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6096000" cy="4572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E9CC941-5B01-38DA-60EB-7CA09ED6F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8" y="3993502"/>
            <a:ext cx="4985657" cy="3739243"/>
          </a:xfrm>
          <a:prstGeom prst="rect">
            <a:avLst/>
          </a:prstGeom>
        </p:spPr>
      </p:pic>
      <p:pic>
        <p:nvPicPr>
          <p:cNvPr id="6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03" y="119202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17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BC044-36D1-5717-A425-37706784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E0445054-1154-AA60-649B-4AB18EC55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74431" cy="403082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8DFFFB8-211D-C9CE-C5ED-1F33DAA64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3743" y="2643673"/>
            <a:ext cx="4798008" cy="359850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0F6A150-9101-1BE2-2A45-B5AB35E3B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7940"/>
            <a:ext cx="4618653" cy="34639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78291A8-6BF7-E343-D0E7-5885E323A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52" y="3563386"/>
            <a:ext cx="4124131" cy="309309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8246E83-06C0-7585-2BAE-45D02865C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652" y="566834"/>
            <a:ext cx="4124131" cy="2752111"/>
          </a:xfrm>
          <a:prstGeom prst="rect">
            <a:avLst/>
          </a:prstGeom>
        </p:spPr>
      </p:pic>
      <p:pic>
        <p:nvPicPr>
          <p:cNvPr id="10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03" y="119202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40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6F872-71BD-5A91-250E-749596148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4E2E6B8-981D-DF07-F63D-ED5F78895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9"/>
          <a:stretch/>
        </p:blipFill>
        <p:spPr>
          <a:xfrm>
            <a:off x="0" y="1856792"/>
            <a:ext cx="4572000" cy="500120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49D6C73-32C2-F987-E232-76D0DD698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4"/>
          <a:stretch/>
        </p:blipFill>
        <p:spPr>
          <a:xfrm>
            <a:off x="6997959" y="1054359"/>
            <a:ext cx="5194041" cy="586066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8975E1A-1E74-54EF-B110-08E63BCA9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81" y="2939143"/>
            <a:ext cx="2939143" cy="3918857"/>
          </a:xfrm>
          <a:prstGeom prst="rect">
            <a:avLst/>
          </a:prstGeom>
        </p:spPr>
      </p:pic>
      <p:pic>
        <p:nvPicPr>
          <p:cNvPr id="6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0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266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cin\OneDrive\Dokumenty\7598dc59-9c94-4cf2-8337-c1f97631b4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57" y="1742785"/>
            <a:ext cx="6432000" cy="48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cin\OneDrive\Dokumenty\258178e1-2393-459c-8954-0f0b3635265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000" y="2246785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00" y="243841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cin\OneDrive\Dokumenty\3190386e-3407-4f8a-815e-869fffe894f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38" y="1441567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140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cin\OneDrive\Dokumenty\a6e7ffb3-967c-4e00-b40b-66aed0f6a2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896"/>
            <a:ext cx="3996000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cin\OneDrive\Dokumenty\c5bad104-f2a3-48d5-a9a0-d40d006247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000" y="2105167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Marcin\OneDrive\Dokumenty\e6f6a7d2-570a-4090-8863-a37269b2050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58" y="1846057"/>
            <a:ext cx="3267000" cy="43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159" y="143587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5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ED256-1B22-21F4-78FB-1CE9C790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201D018-36BF-0F5D-FF05-F3DCD8AF89AF}"/>
              </a:ext>
            </a:extLst>
          </p:cNvPr>
          <p:cNvSpPr txBox="1"/>
          <p:nvPr/>
        </p:nvSpPr>
        <p:spPr>
          <a:xfrm>
            <a:off x="2198589" y="1190430"/>
            <a:ext cx="9816129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Jurajski Związek Powiatowo-Gminny pod nazwą „Komunikacja Jurajska” </a:t>
            </a:r>
          </a:p>
          <a:p>
            <a:endParaRPr lang="pl-PL" dirty="0"/>
          </a:p>
          <a:p>
            <a:r>
              <a:rPr lang="pl-PL" dirty="0"/>
              <a:t>W roku 2023 r. podjęto działania zmierzające do powołania Związku. </a:t>
            </a:r>
          </a:p>
          <a:p>
            <a:endParaRPr lang="pl-PL" dirty="0"/>
          </a:p>
          <a:p>
            <a:pPr algn="l"/>
            <a:r>
              <a:rPr lang="pl-PL" sz="1600" dirty="0"/>
              <a:t>Uczestnikami Związku są: Powiat Częstochowski oraz gminy:</a:t>
            </a:r>
          </a:p>
          <a:p>
            <a:pPr algn="l"/>
            <a:r>
              <a:rPr lang="pl-PL" sz="1600" dirty="0"/>
              <a:t>1) Dąbrowa Zielona</a:t>
            </a:r>
          </a:p>
          <a:p>
            <a:pPr algn="l"/>
            <a:r>
              <a:rPr lang="pl-PL" sz="1600" dirty="0"/>
              <a:t>2) Janów</a:t>
            </a:r>
          </a:p>
          <a:p>
            <a:pPr algn="l"/>
            <a:r>
              <a:rPr lang="pl-PL" sz="1600" dirty="0"/>
              <a:t>3) Kamienica Polska</a:t>
            </a:r>
          </a:p>
          <a:p>
            <a:pPr algn="l"/>
            <a:r>
              <a:rPr lang="pl-PL" sz="1600" dirty="0"/>
              <a:t>4) Kłomnice</a:t>
            </a:r>
          </a:p>
          <a:p>
            <a:pPr algn="l"/>
            <a:r>
              <a:rPr lang="pl-PL" sz="1600" dirty="0"/>
              <a:t>5) Kruszyna</a:t>
            </a:r>
          </a:p>
          <a:p>
            <a:pPr algn="l"/>
            <a:r>
              <a:rPr lang="pl-PL" sz="1600" dirty="0"/>
              <a:t>6) Lelów</a:t>
            </a:r>
          </a:p>
          <a:p>
            <a:pPr algn="l"/>
            <a:r>
              <a:rPr lang="pl-PL" sz="1600" dirty="0"/>
              <a:t>7) Mstów</a:t>
            </a:r>
          </a:p>
          <a:p>
            <a:pPr algn="l"/>
            <a:r>
              <a:rPr lang="pl-PL" sz="1600" dirty="0"/>
              <a:t>8) Mykanów</a:t>
            </a:r>
          </a:p>
          <a:p>
            <a:pPr algn="l"/>
            <a:r>
              <a:rPr lang="pl-PL" sz="1600" dirty="0"/>
              <a:t>9) Poczesna</a:t>
            </a:r>
          </a:p>
          <a:p>
            <a:pPr algn="l"/>
            <a:r>
              <a:rPr lang="pl-PL" sz="1600" dirty="0"/>
              <a:t>10) Przyrów</a:t>
            </a:r>
          </a:p>
          <a:p>
            <a:pPr algn="l"/>
            <a:endParaRPr lang="pl-PL" dirty="0"/>
          </a:p>
          <a:p>
            <a:r>
              <a:rPr lang="pl-PL" dirty="0"/>
              <a:t>6 listopada 2023 r. Minister Spraw Wewnętrznych i Administracji wpisał do rejestru </a:t>
            </a:r>
            <a:br>
              <a:rPr lang="pl-PL" dirty="0"/>
            </a:br>
            <a:r>
              <a:rPr lang="pl-PL" dirty="0"/>
              <a:t>Jurajski Związek Powiatowo-Gminny pod nazwą „Komunikacja Jurajska”. </a:t>
            </a:r>
          </a:p>
        </p:txBody>
      </p:sp>
      <p:pic>
        <p:nvPicPr>
          <p:cNvPr id="4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057" y="155121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483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150" y="1258715"/>
            <a:ext cx="9905998" cy="1478570"/>
          </a:xfrm>
        </p:spPr>
        <p:txBody>
          <a:bodyPr/>
          <a:lstStyle/>
          <a:p>
            <a:r>
              <a:rPr lang="pl-PL" dirty="0"/>
              <a:t>www.komunikacjajurajska.pl</a:t>
            </a:r>
          </a:p>
        </p:txBody>
      </p:sp>
      <p:pic>
        <p:nvPicPr>
          <p:cNvPr id="24578" name="Picture 2" descr="C:\Users\Marcin\OneDrive\Obrazy\Zrzuty ekranu\Zrzut ekranu 2025-03-27 08214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33" y="3618000"/>
            <a:ext cx="464853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Marcin\OneDrive\Obrazy\Zrzuty ekranu\Zrzut ekranu 2025-03-27 0821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47" y="378000"/>
            <a:ext cx="474575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Marcin\OneDrive\Obrazy\Zrzuty ekranu\Zrzut ekranu 2025-03-27 0819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3343"/>
            <a:ext cx="711567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448" y="387510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Z:\7140.1 - Transport zbiorowy\1 Związek Powiatowo-Gminny\logo\qr-co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13" y="253236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144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80793" y="1849916"/>
            <a:ext cx="5277340" cy="1478570"/>
          </a:xfrm>
        </p:spPr>
        <p:txBody>
          <a:bodyPr/>
          <a:lstStyle/>
          <a:p>
            <a:pPr algn="ctr"/>
            <a:r>
              <a:rPr lang="pl-PL" dirty="0"/>
              <a:t>SYSTEM DYNAMICZNEJ INFORMACJI PASAŻERSKIEJ</a:t>
            </a:r>
          </a:p>
        </p:txBody>
      </p:sp>
      <p:pic>
        <p:nvPicPr>
          <p:cNvPr id="25602" name="Picture 2" descr="C:\Users\Marcin\OneDrive\Obrazy\Zrzuty ekranu\Zrzut ekranu 2025-03-27 08283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50" y="3978000"/>
            <a:ext cx="527734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Marcin\OneDrive\Obrazy\Zrzuty ekranu\Zrzut ekranu 2025-03-27 0829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46" y="738000"/>
            <a:ext cx="579124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Marcin\OneDrive\Obrazy\Zrzuty ekranu\Zrzut ekranu 2025-03-27 0830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4" y="3618000"/>
            <a:ext cx="5917906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61" y="461121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93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14660" y="1563313"/>
            <a:ext cx="5277340" cy="195780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SYSTEM DYNAMICZNEJ INFORMACJI PASAŻERSKIEJ</a:t>
            </a:r>
            <a:br>
              <a:rPr lang="pl-PL" dirty="0"/>
            </a:br>
            <a:r>
              <a:rPr lang="pl-PL" dirty="0"/>
              <a:t>PROGRAM CENTRA PRZESIADKOWE</a:t>
            </a:r>
          </a:p>
        </p:txBody>
      </p:sp>
      <p:pic>
        <p:nvPicPr>
          <p:cNvPr id="7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61" y="461121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s://trapezegroup.pl/wp-content/uploads/2022/08/led-strona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4000"/>
            <a:ext cx="6109716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trapezegroup.pl/wp-content/uploads/2022/08/epaper-strona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91" y="198000"/>
            <a:ext cx="5307434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s://trapezegroup.pl/wp-content/uploads/2022/08/lcd-strona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6" y="3644328"/>
            <a:ext cx="5184006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E-paper passanger information display - DYS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10" descr="E-paper passanger information display - DYST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20" y="0"/>
            <a:ext cx="2287791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853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plikacja mobilna dynamicznej informacji pasażerskie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34" y="2754000"/>
            <a:ext cx="7425504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645" y="12009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6773270" y="932669"/>
            <a:ext cx="5277340" cy="195780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SYSTEM DYNAMICZNEJ INFORMACJI PASAŻERSKIEJ</a:t>
            </a:r>
            <a:br>
              <a:rPr lang="pl-PL" dirty="0"/>
            </a:br>
            <a:r>
              <a:rPr lang="pl-PL" dirty="0"/>
              <a:t>PROGRAM CENTRA PRZESIADKOWE</a:t>
            </a:r>
          </a:p>
        </p:txBody>
      </p:sp>
      <p:pic>
        <p:nvPicPr>
          <p:cNvPr id="4" name="Picture 12" descr="E-paper passanger information display - DYST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4000"/>
            <a:ext cx="5764732" cy="41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03" y="170302"/>
            <a:ext cx="4932840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512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98542" y="1012871"/>
            <a:ext cx="5007428" cy="3430967"/>
          </a:xfrm>
        </p:spPr>
        <p:txBody>
          <a:bodyPr/>
          <a:lstStyle/>
          <a:p>
            <a:pPr algn="ctr"/>
            <a:r>
              <a:rPr lang="pl-PL" dirty="0"/>
              <a:t>PLAN TRANSPORTOWY</a:t>
            </a:r>
            <a:br>
              <a:rPr lang="pl-PL" dirty="0"/>
            </a:br>
            <a:r>
              <a:rPr lang="pl-PL" dirty="0"/>
              <a:t>BADANIE POTRZEB KOMUNIKACYJNYCH</a:t>
            </a:r>
          </a:p>
        </p:txBody>
      </p:sp>
      <p:pic>
        <p:nvPicPr>
          <p:cNvPr id="4" name="Obraz2" title="Wykres odpowiedzi z Formularzy. Tytuł pytania: Które z poniższych elementów ma wpływ na to, że wybiera Pan/Pani publiczny transport zbiorowy?. Liczba odpowiedzi: 317 odpowiedzi.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58322" y="32929"/>
            <a:ext cx="6840220" cy="3251835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5" name="Obraz1" title="Wykres odpowiedzi z Formularzy. Tytuł pytania: Jaki jest najczęstszy cel Pana/Pani podróży komunikacją zbiorową?. Liczba odpowiedzi: 327 odpowiedzi.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8322" y="3419475"/>
            <a:ext cx="6840220" cy="3438525"/>
          </a:xfrm>
          <a:prstGeom prst="rect">
            <a:avLst/>
          </a:prstGeom>
          <a:ln>
            <a:noFill/>
            <a:prstDash/>
          </a:ln>
        </p:spPr>
      </p:pic>
      <p:pic>
        <p:nvPicPr>
          <p:cNvPr id="6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361" y="461121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683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E71D2-58F8-8B52-B092-5236A2064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3A0E504-C180-E575-A20D-46230F3F56AE}"/>
              </a:ext>
            </a:extLst>
          </p:cNvPr>
          <p:cNvSpPr txBox="1"/>
          <p:nvPr/>
        </p:nvSpPr>
        <p:spPr>
          <a:xfrm>
            <a:off x="3530081" y="2274838"/>
            <a:ext cx="58191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Dziękuje za uwagę</a:t>
            </a:r>
          </a:p>
          <a:p>
            <a:pPr algn="ctr"/>
            <a:endParaRPr lang="pl-PL" sz="2400" b="1" dirty="0"/>
          </a:p>
          <a:p>
            <a:pPr algn="ctr"/>
            <a:r>
              <a:rPr lang="pl-PL" sz="2400" dirty="0"/>
              <a:t>Adam Morzyk</a:t>
            </a:r>
          </a:p>
          <a:p>
            <a:pPr algn="ctr"/>
            <a:endParaRPr lang="pl-PL" sz="2400" dirty="0"/>
          </a:p>
          <a:p>
            <a:pPr algn="ctr"/>
            <a:r>
              <a:rPr lang="pl-PL" sz="2400" dirty="0"/>
              <a:t>Członek Zarządu Powiatu Częstochowskiego </a:t>
            </a:r>
          </a:p>
          <a:p>
            <a:pPr algn="ctr"/>
            <a:r>
              <a:rPr lang="pl-PL" sz="2400" dirty="0"/>
              <a:t>Prezes Zarządu </a:t>
            </a:r>
          </a:p>
          <a:p>
            <a:pPr algn="ctr"/>
            <a:r>
              <a:rPr lang="pl-PL" sz="2400" dirty="0"/>
              <a:t>Jurajski Związek Powiatowo – Gminny „Komunikacja Jurajska” </a:t>
            </a:r>
          </a:p>
        </p:txBody>
      </p:sp>
      <p:pic>
        <p:nvPicPr>
          <p:cNvPr id="4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85621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19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FFEA7-5564-3E5C-A058-C02320C9F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3E2D98F-F47F-9F88-53FF-72096C50AD0A}"/>
              </a:ext>
            </a:extLst>
          </p:cNvPr>
          <p:cNvSpPr txBox="1"/>
          <p:nvPr/>
        </p:nvSpPr>
        <p:spPr>
          <a:xfrm>
            <a:off x="2062065" y="681135"/>
            <a:ext cx="776307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dniu 6 czerwca 2024 r. odbyło się Walne Zgromadzenie Jurajskiego Związku Powiatowo – Gminnego „Komunikacja Jurajska” z siedzibą w Częstochowie.</a:t>
            </a:r>
          </a:p>
          <a:p>
            <a:endParaRPr lang="pl-PL" dirty="0"/>
          </a:p>
          <a:p>
            <a:r>
              <a:rPr lang="pl-PL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Decyzją Walnego Zgromadzenia wybrano : </a:t>
            </a:r>
          </a:p>
          <a:p>
            <a:br>
              <a:rPr lang="pl-PL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l-PL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1. Prezydium Zgromadzenia :</a:t>
            </a:r>
          </a:p>
          <a:p>
            <a:endParaRPr lang="pl-PL" sz="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Jan </a:t>
            </a:r>
            <a:r>
              <a:rPr lang="pl-PL" sz="1600" dirty="0" err="1"/>
              <a:t>Miarzyński</a:t>
            </a:r>
            <a:r>
              <a:rPr lang="pl-PL" sz="1600" dirty="0"/>
              <a:t> – Przewodniczący Zgromadzenia Jurajskiego Związku Powiatowo – Gminnego „Komunikacja Jurajska”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Anna Kowalska – Fert – Wiceprzewodnicząca Zgromadzenia Jurajskiego Związku Powiatowo – Gminnego „Komunikacja Jurajska”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800" dirty="0"/>
          </a:p>
          <a:p>
            <a:r>
              <a:rPr lang="pl-PL" sz="1600" dirty="0"/>
              <a:t>2. Zarząd Związku :</a:t>
            </a:r>
          </a:p>
          <a:p>
            <a:endParaRPr lang="pl-PL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Adam Morzyk – Prezes Zarządu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Tomasz Gęsiarz – Wiceprezes Zarządu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Krzysztof Smela – Członek Zarządu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Edward Moskalik – Członek Zarządu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Piotr Juszczyk - Członek Zarządu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800" dirty="0"/>
          </a:p>
          <a:p>
            <a:r>
              <a:rPr lang="pl-PL" sz="1600" dirty="0"/>
              <a:t>3. Komisja Rewizyjna : </a:t>
            </a:r>
          </a:p>
          <a:p>
            <a:endParaRPr lang="pl-PL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Joanna Zasępa – Przewodnicząca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Artur Sosna – Członek Komisji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Renata Samek – Członek Komisji </a:t>
            </a:r>
          </a:p>
        </p:txBody>
      </p:sp>
      <p:pic>
        <p:nvPicPr>
          <p:cNvPr id="5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92" y="82272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149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F20F1-5ED2-DF69-3775-2277B6F6E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6A9508A-5308-D4DF-F02D-40D487C9B9AD}"/>
              </a:ext>
            </a:extLst>
          </p:cNvPr>
          <p:cNvSpPr txBox="1"/>
          <p:nvPr/>
        </p:nvSpPr>
        <p:spPr>
          <a:xfrm>
            <a:off x="1968759" y="569167"/>
            <a:ext cx="8528180" cy="364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rgbClr val="FF0000"/>
                </a:solidFill>
              </a:rPr>
              <a:t>1 stycznia 2025 r. </a:t>
            </a:r>
            <a:r>
              <a:rPr lang="pl-PL" b="1" dirty="0"/>
              <a:t>Jurajski Związek Powiatowo-Gminny „Komunikacja Jurajska” </a:t>
            </a:r>
            <a:r>
              <a:rPr lang="pl-PL" dirty="0"/>
              <a:t>przejął od </a:t>
            </a:r>
            <a:r>
              <a:rPr lang="pl-PL" b="1" dirty="0"/>
              <a:t>Powiatu Częstochowskiego </a:t>
            </a:r>
            <a:r>
              <a:rPr lang="pl-PL" dirty="0"/>
              <a:t>rolę </a:t>
            </a:r>
            <a:r>
              <a:rPr lang="pl-PL" b="1" dirty="0"/>
              <a:t>Organizatora Publicznego Transportu Zbiorowego</a:t>
            </a:r>
            <a:r>
              <a:rPr lang="pl-PL" dirty="0"/>
              <a:t>. </a:t>
            </a:r>
          </a:p>
          <a:p>
            <a:endParaRPr lang="pl-PL" dirty="0"/>
          </a:p>
          <a:p>
            <a:pPr>
              <a:lnSpc>
                <a:spcPct val="150000"/>
              </a:lnSpc>
            </a:pPr>
            <a:r>
              <a:rPr lang="pl-PL" dirty="0"/>
              <a:t>9 grudnia 2024 r. złożono do Wojewody Śląskiego wniosek o dopłatę z Funduszu Rozwoju Przewozów Autobusowych na lata 2025 – 2030.</a:t>
            </a:r>
          </a:p>
          <a:p>
            <a:endParaRPr lang="pl-PL" dirty="0"/>
          </a:p>
          <a:p>
            <a:pPr>
              <a:lnSpc>
                <a:spcPct val="150000"/>
              </a:lnSpc>
            </a:pPr>
            <a:r>
              <a:rPr lang="pl-PL" dirty="0"/>
              <a:t>23 grudnia 2024 r. otrzymaliśmy od Wojewody Śląskiego informację o pozytywnym rozstrzygnięciu naboru i otrzymaniu dofinansowania  na lata 2025 – 2030.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9CAD4AC-A703-1275-CA11-99596C2AA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176064"/>
              </p:ext>
            </p:extLst>
          </p:nvPr>
        </p:nvGraphicFramePr>
        <p:xfrm>
          <a:off x="3303036" y="4174155"/>
          <a:ext cx="6018246" cy="2599870"/>
        </p:xfrm>
        <a:graphic>
          <a:graphicData uri="http://schemas.openxmlformats.org/drawingml/2006/table">
            <a:tbl>
              <a:tblPr/>
              <a:tblGrid>
                <a:gridCol w="2715208">
                  <a:extLst>
                    <a:ext uri="{9D8B030D-6E8A-4147-A177-3AD203B41FA5}">
                      <a16:colId xmlns:a16="http://schemas.microsoft.com/office/drawing/2014/main" val="1426347642"/>
                    </a:ext>
                  </a:extLst>
                </a:gridCol>
                <a:gridCol w="3303038">
                  <a:extLst>
                    <a:ext uri="{9D8B030D-6E8A-4147-A177-3AD203B41FA5}">
                      <a16:colId xmlns:a16="http://schemas.microsoft.com/office/drawing/2014/main" val="60671944"/>
                    </a:ext>
                  </a:extLst>
                </a:gridCol>
              </a:tblGrid>
              <a:tr h="2401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10 054 496,00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855589"/>
                  </a:ext>
                </a:extLst>
              </a:tr>
              <a:tr h="2401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2026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10 085 038,00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285759"/>
                  </a:ext>
                </a:extLst>
              </a:tr>
              <a:tr h="2401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2027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10 076 568,00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996441"/>
                  </a:ext>
                </a:extLst>
              </a:tr>
              <a:tr h="2401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2028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10 051 043,00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608881"/>
                  </a:ext>
                </a:extLst>
              </a:tr>
              <a:tr h="2401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2029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10 043 095,00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993116"/>
                  </a:ext>
                </a:extLst>
              </a:tr>
              <a:tr h="2401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2030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10 041 897,00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734022"/>
                  </a:ext>
                </a:extLst>
              </a:tr>
              <a:tr h="29661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PLANOWANA ŁĄCZNA KWOTA DOPŁATY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60 352 137,00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604596"/>
                  </a:ext>
                </a:extLst>
              </a:tr>
            </a:tbl>
          </a:graphicData>
        </a:graphic>
      </p:graphicFrame>
      <p:pic>
        <p:nvPicPr>
          <p:cNvPr id="5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-29696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254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40FFE-8CF2-C663-6C27-ECE987DD1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EF68823-A669-CDD0-3809-10B4CE97B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009602"/>
              </p:ext>
            </p:extLst>
          </p:nvPr>
        </p:nvGraphicFramePr>
        <p:xfrm>
          <a:off x="1904871" y="658554"/>
          <a:ext cx="7770974" cy="5868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1547">
                  <a:extLst>
                    <a:ext uri="{9D8B030D-6E8A-4147-A177-3AD203B41FA5}">
                      <a16:colId xmlns:a16="http://schemas.microsoft.com/office/drawing/2014/main" val="2546988808"/>
                    </a:ext>
                  </a:extLst>
                </a:gridCol>
                <a:gridCol w="5476324">
                  <a:extLst>
                    <a:ext uri="{9D8B030D-6E8A-4147-A177-3AD203B41FA5}">
                      <a16:colId xmlns:a16="http://schemas.microsoft.com/office/drawing/2014/main" val="663801816"/>
                    </a:ext>
                  </a:extLst>
                </a:gridCol>
                <a:gridCol w="1743103">
                  <a:extLst>
                    <a:ext uri="{9D8B030D-6E8A-4147-A177-3AD203B41FA5}">
                      <a16:colId xmlns:a16="http://schemas.microsoft.com/office/drawing/2014/main" val="2282337025"/>
                    </a:ext>
                  </a:extLst>
                </a:gridCol>
              </a:tblGrid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1.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dirty="0">
                          <a:effectLst/>
                        </a:rPr>
                        <a:t>111</a:t>
                      </a:r>
                      <a:r>
                        <a:rPr lang="pl-PL" sz="1200" u="none" strike="noStrike" dirty="0">
                          <a:effectLst/>
                        </a:rPr>
                        <a:t> Częstochowa, Piłsudskiego - Nakło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392 014,4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69073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2.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112</a:t>
                      </a:r>
                      <a:r>
                        <a:rPr lang="pl-PL" sz="1200" u="none" strike="noStrike" dirty="0">
                          <a:effectLst/>
                        </a:rPr>
                        <a:t> Częstochowa, Piłsudskiego - Złoty Potok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284 522,4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356314"/>
                  </a:ext>
                </a:extLst>
              </a:tr>
              <a:tr h="219427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3.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  <a:r>
                        <a:rPr lang="pl-PL" sz="1200" u="none" strike="noStrike" dirty="0">
                          <a:effectLst/>
                        </a:rPr>
                        <a:t> Częstochowa, Piłsudskiego - Bolesławów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399 536,6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797298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4.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115S</a:t>
                      </a:r>
                      <a:r>
                        <a:rPr lang="pl-PL" sz="1200" u="none" strike="noStrike" dirty="0">
                          <a:effectLst/>
                        </a:rPr>
                        <a:t> Bolesławów - Zalesice, Koszary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78 246,0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5630021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5.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116</a:t>
                      </a:r>
                      <a:r>
                        <a:rPr lang="pl-PL" sz="1200" u="none" strike="noStrike" dirty="0">
                          <a:effectLst/>
                        </a:rPr>
                        <a:t> Częstochowa, Dworzec Autobusowy - Dąbrowa Zielona II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322 784,0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938454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6.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116S</a:t>
                      </a:r>
                      <a:r>
                        <a:rPr lang="pl-PL" sz="1200" u="none" strike="noStrike" dirty="0">
                          <a:effectLst/>
                        </a:rPr>
                        <a:t> Przyrów, Rynek - Jaźwiny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28 576,8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3393742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7.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</a:t>
                      </a:r>
                      <a:r>
                        <a:rPr lang="pl-PL" sz="1200" u="none" strike="noStrike" dirty="0">
                          <a:effectLst/>
                        </a:rPr>
                        <a:t> Częstochowa, Piłsudskiego - Złoty Potok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192 585,6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035263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8.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</a:t>
                      </a:r>
                      <a:r>
                        <a:rPr lang="pl-PL" sz="1200" u="none" strike="noStrike" dirty="0">
                          <a:effectLst/>
                        </a:rPr>
                        <a:t> Częstochowa, Piłsudskiego - Drochlin, Wieś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94 311,0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680344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9.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</a:t>
                      </a:r>
                      <a:r>
                        <a:rPr lang="pl-PL" sz="1200" u="none" strike="noStrike" dirty="0">
                          <a:effectLst/>
                        </a:rPr>
                        <a:t> Częstochowa, Dworzec Autobusowy - Garnek, pętla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155 534,4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289468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10.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  <a:r>
                        <a:rPr lang="pl-PL" sz="1200" u="none" strike="noStrike" dirty="0">
                          <a:effectLst/>
                        </a:rPr>
                        <a:t> Częstochowa, Dworzec Autobusowy - Zawada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14 1724,8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312016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11.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123</a:t>
                      </a:r>
                      <a:r>
                        <a:rPr lang="pl-PL" sz="1200" u="none" strike="noStrike" dirty="0">
                          <a:effectLst/>
                        </a:rPr>
                        <a:t> Częstochowa, Dworzec Autobusowy - Lgota Mała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285 216,6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432615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12.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</a:t>
                      </a:r>
                      <a:r>
                        <a:rPr lang="pl-PL" sz="1200" u="none" strike="noStrike" dirty="0">
                          <a:effectLst/>
                        </a:rPr>
                        <a:t> Częstochowa, Orzechowskiego - Łęg 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235 304,4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5814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13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</a:t>
                      </a:r>
                      <a:r>
                        <a:rPr lang="pl-PL" sz="1200" u="none" strike="noStrike" dirty="0">
                          <a:effectLst/>
                        </a:rPr>
                        <a:t> Częstochowa, Dworzec Autobusowy - Lipicze I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113 209,2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731961"/>
                  </a:ext>
                </a:extLst>
              </a:tr>
              <a:tr h="330104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14.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141</a:t>
                      </a:r>
                      <a:r>
                        <a:rPr lang="pl-PL" sz="1200" u="none" strike="noStrike" dirty="0">
                          <a:effectLst/>
                        </a:rPr>
                        <a:t> Koniecpol, ul. Armii Krajowej Szkoła - Lelów, Rynek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83 755,6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137854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15.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142</a:t>
                      </a:r>
                      <a:r>
                        <a:rPr lang="pl-PL" sz="1200" u="none" strike="noStrike" dirty="0">
                          <a:effectLst/>
                        </a:rPr>
                        <a:t> Koniecpol, ul. Armii Krajowej Szkoła - Dąbrowa Zielona II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63 168,0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925063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16.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</a:t>
                      </a:r>
                      <a:r>
                        <a:rPr lang="pl-PL" sz="1200" u="none" strike="noStrike" dirty="0">
                          <a:effectLst/>
                        </a:rPr>
                        <a:t> Częstochowa, Piłsudskiego - Zawada Rondo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250 672,9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575342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17.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</a:t>
                      </a:r>
                      <a:r>
                        <a:rPr lang="pl-PL" sz="1200" u="none" strike="noStrike" dirty="0">
                          <a:effectLst/>
                        </a:rPr>
                        <a:t> Częstochowa, Piłsudskiego - Osiny Szkoła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230 338,0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024893"/>
                  </a:ext>
                </a:extLst>
              </a:tr>
              <a:tr h="295583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pl-PL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RAZEM</a:t>
                      </a:r>
                      <a:r>
                        <a:rPr lang="pl-PL" sz="900" u="none" strike="noStrike" dirty="0">
                          <a:effectLst/>
                        </a:rPr>
                        <a:t>: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effectLst/>
                        </a:rPr>
                        <a:t>3 351 500,7 km</a:t>
                      </a:r>
                      <a:r>
                        <a:rPr lang="pl-PL" sz="900" u="none" strike="noStrike" dirty="0">
                          <a:effectLst/>
                        </a:rPr>
                        <a:t>  </a:t>
                      </a:r>
                      <a:endParaRPr lang="pl-PL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175944"/>
                  </a:ext>
                </a:extLst>
              </a:tr>
            </a:tbl>
          </a:graphicData>
        </a:graphic>
      </p:graphicFrame>
      <p:pic>
        <p:nvPicPr>
          <p:cNvPr id="5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0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2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63778-03DD-EB9B-B8C6-B224C645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08F164C-B07A-FBD7-2969-5D9FE4B29971}"/>
              </a:ext>
            </a:extLst>
          </p:cNvPr>
          <p:cNvSpPr txBox="1"/>
          <p:nvPr/>
        </p:nvSpPr>
        <p:spPr>
          <a:xfrm>
            <a:off x="2130489" y="819406"/>
            <a:ext cx="8842311" cy="572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dirty="0"/>
              <a:t>Umowy z operatorami podpisano w trybie bezpośredniego zawarcia umowy zgodnie </a:t>
            </a:r>
            <a:br>
              <a:rPr lang="pl-PL" dirty="0"/>
            </a:br>
            <a:r>
              <a:rPr lang="pl-PL" dirty="0"/>
              <a:t>z art. 22. ust.1. pkt. 4 ustawy z dnia 16 grudnia 2010 r. o publicznym transporcie zbiorowym – tzw. przesłanka zakłóceniowa. </a:t>
            </a:r>
          </a:p>
          <a:p>
            <a:pPr>
              <a:lnSpc>
                <a:spcPct val="200000"/>
              </a:lnSpc>
            </a:pPr>
            <a:r>
              <a:rPr lang="pl-PL" dirty="0"/>
              <a:t>Zgodnie z decyzją Zarządu Jurajskiego Związku sieć komunikacyjną podzielono na części, poszczególnych operatorów wyłoniono w procedurze konkurencyjnej – zapytanie o cenę. </a:t>
            </a:r>
          </a:p>
          <a:p>
            <a:pPr>
              <a:lnSpc>
                <a:spcPct val="150000"/>
              </a:lnSpc>
            </a:pPr>
            <a:r>
              <a:rPr lang="pl-PL" dirty="0"/>
              <a:t>I część – linie : 111, 112, 115, 117, 119, 141 – Operator JURABUS (</a:t>
            </a:r>
            <a:r>
              <a:rPr lang="pl-PL" dirty="0">
                <a:solidFill>
                  <a:srgbClr val="FF0000"/>
                </a:solidFill>
              </a:rPr>
              <a:t>4,25 zł</a:t>
            </a:r>
            <a:r>
              <a:rPr lang="pl-PL" dirty="0"/>
              <a:t>) ;</a:t>
            </a:r>
          </a:p>
          <a:p>
            <a:pPr>
              <a:lnSpc>
                <a:spcPct val="150000"/>
              </a:lnSpc>
            </a:pPr>
            <a:r>
              <a:rPr lang="pl-PL" dirty="0"/>
              <a:t>II część – linie : 165, 170 – Operator JURABUS (</a:t>
            </a:r>
            <a:r>
              <a:rPr lang="pl-PL" dirty="0">
                <a:solidFill>
                  <a:srgbClr val="FF0000"/>
                </a:solidFill>
              </a:rPr>
              <a:t>4,25 zł</a:t>
            </a:r>
            <a:r>
              <a:rPr lang="pl-PL" dirty="0"/>
              <a:t>);</a:t>
            </a:r>
          </a:p>
          <a:p>
            <a:pPr>
              <a:lnSpc>
                <a:spcPct val="150000"/>
              </a:lnSpc>
            </a:pPr>
            <a:r>
              <a:rPr lang="pl-PL" dirty="0"/>
              <a:t>III część – linie 115S, 116S – Operator JURABUS (</a:t>
            </a:r>
            <a:r>
              <a:rPr lang="pl-PL" dirty="0">
                <a:solidFill>
                  <a:srgbClr val="FF0000"/>
                </a:solidFill>
              </a:rPr>
              <a:t>3,34 zł</a:t>
            </a:r>
            <a:r>
              <a:rPr lang="pl-PL" dirty="0"/>
              <a:t>);</a:t>
            </a:r>
          </a:p>
          <a:p>
            <a:pPr>
              <a:lnSpc>
                <a:spcPct val="150000"/>
              </a:lnSpc>
            </a:pPr>
            <a:r>
              <a:rPr lang="pl-PL" dirty="0"/>
              <a:t>IV część – linie 116,142 – Operator PKS CZĘSTOCHOWA S.A. (</a:t>
            </a:r>
            <a:r>
              <a:rPr lang="pl-PL" dirty="0">
                <a:solidFill>
                  <a:srgbClr val="FF0000"/>
                </a:solidFill>
              </a:rPr>
              <a:t>3,40 zł</a:t>
            </a:r>
            <a:r>
              <a:rPr lang="pl-PL" dirty="0"/>
              <a:t>); </a:t>
            </a:r>
          </a:p>
          <a:p>
            <a:pPr>
              <a:lnSpc>
                <a:spcPct val="150000"/>
              </a:lnSpc>
            </a:pPr>
            <a:r>
              <a:rPr lang="pl-PL" dirty="0"/>
              <a:t>V część – linie 121, 122, 126 – Operator PKS CZĘSTOCHOWA S.A. (</a:t>
            </a:r>
            <a:r>
              <a:rPr lang="pl-PL" dirty="0">
                <a:solidFill>
                  <a:srgbClr val="FF0000"/>
                </a:solidFill>
              </a:rPr>
              <a:t>2,30 zł</a:t>
            </a:r>
            <a:r>
              <a:rPr lang="pl-PL" dirty="0"/>
              <a:t>);</a:t>
            </a:r>
          </a:p>
          <a:p>
            <a:pPr>
              <a:lnSpc>
                <a:spcPct val="150000"/>
              </a:lnSpc>
            </a:pPr>
            <a:r>
              <a:rPr lang="pl-PL" dirty="0"/>
              <a:t>VI część – linia 123 – Operator EKSPRESS-BUS (</a:t>
            </a:r>
            <a:r>
              <a:rPr lang="pl-PL" dirty="0">
                <a:solidFill>
                  <a:srgbClr val="FF0000"/>
                </a:solidFill>
              </a:rPr>
              <a:t>3,43 zł</a:t>
            </a:r>
            <a:r>
              <a:rPr lang="pl-PL" dirty="0"/>
              <a:t>) ;</a:t>
            </a:r>
          </a:p>
          <a:p>
            <a:pPr>
              <a:lnSpc>
                <a:spcPct val="150000"/>
              </a:lnSpc>
            </a:pPr>
            <a:r>
              <a:rPr lang="pl-PL" dirty="0"/>
              <a:t>VII część – linia 125 – Operator EKSPRESS-BUS (</a:t>
            </a:r>
            <a:r>
              <a:rPr lang="pl-PL" dirty="0">
                <a:solidFill>
                  <a:srgbClr val="FF0000"/>
                </a:solidFill>
              </a:rPr>
              <a:t>3,33 zł</a:t>
            </a:r>
            <a:r>
              <a:rPr lang="pl-PL" dirty="0"/>
              <a:t>) . </a:t>
            </a:r>
          </a:p>
        </p:txBody>
      </p:sp>
      <p:pic>
        <p:nvPicPr>
          <p:cNvPr id="4" name="Picture 4" descr="Z:\7140.1 - Transport zbiorowy\1 Związek Powiatowo-Gminny\logo\Komunikacja Jurajska 2025 bez tla 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0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184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8E83E-6599-6516-4488-0DBF942DC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7140.1 - Transport zbiorowy\1 Związek Powiatowo-Gminny\logo\Komunikacja Jurajska 2025 bez tla  (1).png">
            <a:extLst>
              <a:ext uri="{FF2B5EF4-FFF2-40B4-BE49-F238E27FC236}">
                <a16:creationId xmlns:a16="http://schemas.microsoft.com/office/drawing/2014/main" id="{058E37DD-BC03-1D5B-CD48-ABF848180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0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8ED0C31-F61A-3B5F-C10B-30B15031A310}"/>
              </a:ext>
            </a:extLst>
          </p:cNvPr>
          <p:cNvSpPr txBox="1"/>
          <p:nvPr/>
        </p:nvSpPr>
        <p:spPr>
          <a:xfrm>
            <a:off x="2413686" y="757881"/>
            <a:ext cx="6063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Od 1 maja 2025 r. uruchomiono dodatkowe linie komunikacyjne na terenie Gminy Poczesna  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AFFDE6D-1049-2133-4FD9-AD9A6C498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908281"/>
              </p:ext>
            </p:extLst>
          </p:nvPr>
        </p:nvGraphicFramePr>
        <p:xfrm>
          <a:off x="2319423" y="1549272"/>
          <a:ext cx="7770974" cy="655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1547">
                  <a:extLst>
                    <a:ext uri="{9D8B030D-6E8A-4147-A177-3AD203B41FA5}">
                      <a16:colId xmlns:a16="http://schemas.microsoft.com/office/drawing/2014/main" val="1881508478"/>
                    </a:ext>
                  </a:extLst>
                </a:gridCol>
                <a:gridCol w="5476324">
                  <a:extLst>
                    <a:ext uri="{9D8B030D-6E8A-4147-A177-3AD203B41FA5}">
                      <a16:colId xmlns:a16="http://schemas.microsoft.com/office/drawing/2014/main" val="62746932"/>
                    </a:ext>
                  </a:extLst>
                </a:gridCol>
                <a:gridCol w="1743103">
                  <a:extLst>
                    <a:ext uri="{9D8B030D-6E8A-4147-A177-3AD203B41FA5}">
                      <a16:colId xmlns:a16="http://schemas.microsoft.com/office/drawing/2014/main" val="3796696409"/>
                    </a:ext>
                  </a:extLst>
                </a:gridCol>
              </a:tblGrid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1.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dirty="0">
                          <a:effectLst/>
                        </a:rPr>
                        <a:t>153</a:t>
                      </a:r>
                      <a:r>
                        <a:rPr lang="pl-PL" sz="1200" u="none" strike="noStrike" dirty="0">
                          <a:effectLst/>
                        </a:rPr>
                        <a:t> Częstochowa, Piłsudskiego – Zawodzie 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108 003 km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956277"/>
                  </a:ext>
                </a:extLst>
              </a:tr>
              <a:tr h="257029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200" u="none" strike="noStrike">
                          <a:effectLst/>
                        </a:rPr>
                        <a:t>2.</a:t>
                      </a:r>
                      <a:endParaRPr lang="pl-P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168 </a:t>
                      </a:r>
                      <a:r>
                        <a:rPr lang="pl-PL" sz="1200" u="none" strike="noStrike" dirty="0">
                          <a:effectLst/>
                        </a:rPr>
                        <a:t> Częstochowa, Piłsudskiego – Nierada 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200" u="none" strike="noStrike" dirty="0">
                          <a:effectLst/>
                        </a:rPr>
                        <a:t>133 140 km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426328"/>
                  </a:ext>
                </a:extLst>
              </a:tr>
            </a:tbl>
          </a:graphicData>
        </a:graphic>
      </p:graphicFrame>
      <p:pic>
        <p:nvPicPr>
          <p:cNvPr id="7" name="Obraz 6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B3478B8B-E856-3029-9141-CDE462A63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212" y="2894622"/>
            <a:ext cx="3089576" cy="340224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5A1E1B1-052B-9F3D-B705-A4DFC8C9F1BB}"/>
              </a:ext>
            </a:extLst>
          </p:cNvPr>
          <p:cNvSpPr txBox="1"/>
          <p:nvPr/>
        </p:nvSpPr>
        <p:spPr>
          <a:xfrm>
            <a:off x="1738184" y="3395414"/>
            <a:ext cx="2232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Wpłaty do budżetu Związku przez poszczególnych uczestników związku</a:t>
            </a:r>
          </a:p>
        </p:txBody>
      </p:sp>
    </p:spTree>
    <p:extLst>
      <p:ext uri="{BB962C8B-B14F-4D97-AF65-F5344CB8AC3E}">
        <p14:creationId xmlns:p14="http://schemas.microsoft.com/office/powerpoint/2010/main" val="215847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A2162-40BF-BD87-1BA6-3250C1A72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7140.1 - Transport zbiorowy\1 Związek Powiatowo-Gminny\logo\Komunikacja Jurajska 2025 bez tla  (1).png">
            <a:extLst>
              <a:ext uri="{FF2B5EF4-FFF2-40B4-BE49-F238E27FC236}">
                <a16:creationId xmlns:a16="http://schemas.microsoft.com/office/drawing/2014/main" id="{BC878FB0-4217-ADF7-3A50-1A76FE5C8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0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898B026-AC26-1CB8-F11D-5646EC251D8D}"/>
              </a:ext>
            </a:extLst>
          </p:cNvPr>
          <p:cNvSpPr txBox="1"/>
          <p:nvPr/>
        </p:nvSpPr>
        <p:spPr>
          <a:xfrm>
            <a:off x="2298357" y="1021492"/>
            <a:ext cx="75952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roku 2025 do związku przystąpiły kolejne samorządy (3 listopada 2025 r. : </a:t>
            </a:r>
          </a:p>
          <a:p>
            <a:pPr marL="342900" indent="-342900">
              <a:buAutoNum type="arabicPeriod"/>
            </a:pPr>
            <a:r>
              <a:rPr lang="pl-PL" dirty="0"/>
              <a:t>Gmina Konopiska </a:t>
            </a:r>
          </a:p>
          <a:p>
            <a:pPr marL="342900" indent="-342900">
              <a:buAutoNum type="arabicPeriod"/>
            </a:pPr>
            <a:r>
              <a:rPr lang="pl-PL" dirty="0"/>
              <a:t>Gmina Starcza </a:t>
            </a:r>
          </a:p>
          <a:p>
            <a:pPr marL="342900" indent="-342900">
              <a:buAutoNum type="arabicPeriod"/>
            </a:pPr>
            <a:r>
              <a:rPr lang="pl-PL" dirty="0"/>
              <a:t>Gmina Wręczyca Wielka (powiat kłobucki)</a:t>
            </a:r>
          </a:p>
          <a:p>
            <a:pPr marL="342900" indent="-342900">
              <a:buAutoNum type="arabicPeriod"/>
            </a:pPr>
            <a:endParaRPr lang="pl-PL" dirty="0"/>
          </a:p>
          <a:p>
            <a:r>
              <a:rPr lang="pl-PL" dirty="0"/>
              <a:t>Obecnie procedowane jest przyjęcie kolejnych samorządów gminnych :</a:t>
            </a:r>
          </a:p>
          <a:p>
            <a:pPr marL="342900" indent="-342900">
              <a:buAutoNum type="arabicPeriod"/>
            </a:pPr>
            <a:r>
              <a:rPr lang="pl-PL" dirty="0"/>
              <a:t>Gmina i Miasto Koziegłowy (powiat myszkowski)</a:t>
            </a:r>
          </a:p>
          <a:p>
            <a:pPr marL="342900" indent="-342900">
              <a:buAutoNum type="arabicPeriod"/>
            </a:pPr>
            <a:r>
              <a:rPr lang="pl-PL" dirty="0"/>
              <a:t>Gmina Panki (powiat kłobucki)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77A1B63-C011-DD00-6D68-9B4F8E215296}"/>
              </a:ext>
            </a:extLst>
          </p:cNvPr>
          <p:cNvSpPr txBox="1"/>
          <p:nvPr/>
        </p:nvSpPr>
        <p:spPr>
          <a:xfrm>
            <a:off x="2010032" y="3904735"/>
            <a:ext cx="8979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grudniu złożono do Wojewody Śląskiego wniosek o dopłatę z Funduszu Rozwoju Przewozów Autobusowych na lata 2026 – 2028. </a:t>
            </a:r>
          </a:p>
          <a:p>
            <a:r>
              <a:rPr lang="pl-PL" dirty="0"/>
              <a:t>Wniosek został pozytywnie oceniony i otrzymaliby dofinasowanie :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39788B7-A264-D90D-CA7C-9BA4088FD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806270"/>
              </p:ext>
            </p:extLst>
          </p:nvPr>
        </p:nvGraphicFramePr>
        <p:xfrm>
          <a:off x="2706602" y="5025108"/>
          <a:ext cx="6018246" cy="1622800"/>
        </p:xfrm>
        <a:graphic>
          <a:graphicData uri="http://schemas.openxmlformats.org/drawingml/2006/table">
            <a:tbl>
              <a:tblPr/>
              <a:tblGrid>
                <a:gridCol w="2715208">
                  <a:extLst>
                    <a:ext uri="{9D8B030D-6E8A-4147-A177-3AD203B41FA5}">
                      <a16:colId xmlns:a16="http://schemas.microsoft.com/office/drawing/2014/main" val="1268804365"/>
                    </a:ext>
                  </a:extLst>
                </a:gridCol>
                <a:gridCol w="3303038">
                  <a:extLst>
                    <a:ext uri="{9D8B030D-6E8A-4147-A177-3AD203B41FA5}">
                      <a16:colId xmlns:a16="http://schemas.microsoft.com/office/drawing/2014/main" val="2482385705"/>
                    </a:ext>
                  </a:extLst>
                </a:gridCol>
              </a:tblGrid>
              <a:tr h="2401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2026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              16 392 776,00 zł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	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659936"/>
                  </a:ext>
                </a:extLst>
              </a:tr>
              <a:tr h="2401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2027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16 994 819,00 zł	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158264"/>
                  </a:ext>
                </a:extLst>
              </a:tr>
              <a:tr h="24011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2038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16 956 510,00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198061"/>
                  </a:ext>
                </a:extLst>
              </a:tr>
              <a:tr h="29661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PLANOWANA ŁĄCZNA KWOTA DOPŁATY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50 344 105,00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597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374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2DF05-FABD-6696-97FD-78DCBF671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7140.1 - Transport zbiorowy\1 Związek Powiatowo-Gminny\logo\Komunikacja Jurajska 2025 bez tla  (1).png">
            <a:extLst>
              <a:ext uri="{FF2B5EF4-FFF2-40B4-BE49-F238E27FC236}">
                <a16:creationId xmlns:a16="http://schemas.microsoft.com/office/drawing/2014/main" id="{77C84A36-1EF0-7FF2-FBF0-91381AF4D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00" y="0"/>
            <a:ext cx="2520000" cy="11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671EEEC-A5F4-81FB-ED71-E803E3B41FC7}"/>
              </a:ext>
            </a:extLst>
          </p:cNvPr>
          <p:cNvSpPr txBox="1"/>
          <p:nvPr/>
        </p:nvSpPr>
        <p:spPr>
          <a:xfrm>
            <a:off x="2693773" y="535459"/>
            <a:ext cx="6978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Dopłata z FRPA łącznie (nabór 2024 i 2025) 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225F44B-4DE6-0B8C-6C7A-40AB58E41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202888"/>
              </p:ext>
            </p:extLst>
          </p:nvPr>
        </p:nvGraphicFramePr>
        <p:xfrm>
          <a:off x="2379518" y="1432631"/>
          <a:ext cx="7967519" cy="2873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443">
                  <a:extLst>
                    <a:ext uri="{9D8B030D-6E8A-4147-A177-3AD203B41FA5}">
                      <a16:colId xmlns:a16="http://schemas.microsoft.com/office/drawing/2014/main" val="1366185967"/>
                    </a:ext>
                  </a:extLst>
                </a:gridCol>
                <a:gridCol w="2150076">
                  <a:extLst>
                    <a:ext uri="{9D8B030D-6E8A-4147-A177-3AD203B41FA5}">
                      <a16:colId xmlns:a16="http://schemas.microsoft.com/office/drawing/2014/main" val="222301893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664381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5274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Lata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nabór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nabór 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Łącznie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11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10 085 038,00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16 392 776,00 zł	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26 477 814,00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510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2027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10 076 568,00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16 994 819,00 zł	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27 071 387,00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114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2028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10 051 043,00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16 956 510,00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27 007 553,00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759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2029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10 043 095,00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0,00 zł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10 043 095,00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331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2030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10 041 897,00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0,00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10 041 897,00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015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Łącznie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50 297 641,00 zł</a:t>
                      </a:r>
                    </a:p>
                  </a:txBody>
                  <a:tcPr marL="5650" marR="5650" marT="56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chemeClr val="tx1"/>
                          </a:solidFill>
                        </a:rPr>
                        <a:t>50 344 105,00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chemeClr val="tx1"/>
                          </a:solidFill>
                        </a:rPr>
                        <a:t>100 641 746,00 zł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802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0303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Niestandardowy 4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F2F2F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bwó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wó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1919</TotalTime>
  <Words>1678</Words>
  <Application>Microsoft Office PowerPoint</Application>
  <PresentationFormat>Panoramiczny</PresentationFormat>
  <Paragraphs>450</Paragraphs>
  <Slides>25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Tw Cen MT</vt:lpstr>
      <vt:lpstr>Obwód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www.komunikacjajurajska.pl</vt:lpstr>
      <vt:lpstr>SYSTEM DYNAMICZNEJ INFORMACJI PASAŻERSKIEJ</vt:lpstr>
      <vt:lpstr>SYSTEM DYNAMICZNEJ INFORMACJI PASAŻERSKIEJ PROGRAM CENTRA PRZESIADKOWE</vt:lpstr>
      <vt:lpstr>SYSTEM DYNAMICZNEJ INFORMACJI PASAŻERSKIEJ PROGRAM CENTRA PRZESIADKOWE</vt:lpstr>
      <vt:lpstr>PLAN TRANSPORTOWY BADANIE POTRZEB KOMUNIKACYJNYCH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Morzyk Adam</dc:creator>
  <cp:lastModifiedBy>Morzyk Adam</cp:lastModifiedBy>
  <cp:revision>23</cp:revision>
  <dcterms:created xsi:type="dcterms:W3CDTF">2025-01-27T07:03:38Z</dcterms:created>
  <dcterms:modified xsi:type="dcterms:W3CDTF">2026-02-12T09:44:03Z</dcterms:modified>
</cp:coreProperties>
</file>