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osf\OneDrive\Pulpit\Programy%20Ochrony%20&#346;rodowiska\PO&#346;%20powiat%20cz&#281;stochowski\wszystk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kosf\OneDrive\Pulpit\Programy%20Ochrony%20&#346;rodowiska\PO&#346;%20powiat%20cz&#281;stochowski\wszystk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azbest!$P$2</c:f>
              <c:strCache>
                <c:ptCount val="1"/>
                <c:pt idx="0">
                  <c:v>Zinwentaryzowane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azbest!$O$4:$O$19</c:f>
              <c:strCache>
                <c:ptCount val="16"/>
                <c:pt idx="0">
                  <c:v>Blachownia</c:v>
                </c:pt>
                <c:pt idx="1">
                  <c:v>Dąbrowa Zielona</c:v>
                </c:pt>
                <c:pt idx="2">
                  <c:v>Janów</c:v>
                </c:pt>
                <c:pt idx="3">
                  <c:v>Kamienica Polska</c:v>
                </c:pt>
                <c:pt idx="4">
                  <c:v>Kłomnice</c:v>
                </c:pt>
                <c:pt idx="5">
                  <c:v>Koniecpol</c:v>
                </c:pt>
                <c:pt idx="6">
                  <c:v>Konopiska</c:v>
                </c:pt>
                <c:pt idx="7">
                  <c:v>Kruszyna</c:v>
                </c:pt>
                <c:pt idx="8">
                  <c:v>Lelów</c:v>
                </c:pt>
                <c:pt idx="9">
                  <c:v>Mstów</c:v>
                </c:pt>
                <c:pt idx="10">
                  <c:v>Mykanów</c:v>
                </c:pt>
                <c:pt idx="11">
                  <c:v>Olsztyn</c:v>
                </c:pt>
                <c:pt idx="12">
                  <c:v>Poczesna</c:v>
                </c:pt>
                <c:pt idx="13">
                  <c:v>Przyrów</c:v>
                </c:pt>
                <c:pt idx="14">
                  <c:v>Rędziny</c:v>
                </c:pt>
                <c:pt idx="15">
                  <c:v>Starcza</c:v>
                </c:pt>
              </c:strCache>
            </c:strRef>
          </c:cat>
          <c:val>
            <c:numRef>
              <c:f>azbest!$P$4:$P$19</c:f>
              <c:numCache>
                <c:formatCode>0.0000</c:formatCode>
                <c:ptCount val="16"/>
                <c:pt idx="0">
                  <c:v>731.03099999999995</c:v>
                </c:pt>
                <c:pt idx="1">
                  <c:v>3411.0210000000002</c:v>
                </c:pt>
                <c:pt idx="2">
                  <c:v>2623.5189999999998</c:v>
                </c:pt>
                <c:pt idx="3">
                  <c:v>392.12700000000001</c:v>
                </c:pt>
                <c:pt idx="4">
                  <c:v>3454.3470000000002</c:v>
                </c:pt>
                <c:pt idx="5">
                  <c:v>4548.6030000000001</c:v>
                </c:pt>
                <c:pt idx="6">
                  <c:v>1266.5319999999999</c:v>
                </c:pt>
                <c:pt idx="7">
                  <c:v>1733.2470000000001</c:v>
                </c:pt>
                <c:pt idx="8">
                  <c:v>4131.3549999999996</c:v>
                </c:pt>
                <c:pt idx="9">
                  <c:v>2031.6130000000001</c:v>
                </c:pt>
                <c:pt idx="10">
                  <c:v>4490.384</c:v>
                </c:pt>
                <c:pt idx="11">
                  <c:v>1502.703</c:v>
                </c:pt>
                <c:pt idx="12">
                  <c:v>56.744999999999997</c:v>
                </c:pt>
                <c:pt idx="13">
                  <c:v>2218.6799999999998</c:v>
                </c:pt>
                <c:pt idx="14">
                  <c:v>1295.297</c:v>
                </c:pt>
                <c:pt idx="15">
                  <c:v>258.68599999999998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3-4BB7-B062-EC57E5FE04B3}"/>
            </c:ext>
          </c:extLst>
        </c:ser>
        <c:ser>
          <c:idx val="1"/>
          <c:order val="1"/>
          <c:tx>
            <c:strRef>
              <c:f>azbest!$S$2</c:f>
              <c:strCache>
                <c:ptCount val="1"/>
                <c:pt idx="0">
                  <c:v>Unieszkodliwione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azbest!$O$4:$O$19</c:f>
              <c:strCache>
                <c:ptCount val="16"/>
                <c:pt idx="0">
                  <c:v>Blachownia</c:v>
                </c:pt>
                <c:pt idx="1">
                  <c:v>Dąbrowa Zielona</c:v>
                </c:pt>
                <c:pt idx="2">
                  <c:v>Janów</c:v>
                </c:pt>
                <c:pt idx="3">
                  <c:v>Kamienica Polska</c:v>
                </c:pt>
                <c:pt idx="4">
                  <c:v>Kłomnice</c:v>
                </c:pt>
                <c:pt idx="5">
                  <c:v>Koniecpol</c:v>
                </c:pt>
                <c:pt idx="6">
                  <c:v>Konopiska</c:v>
                </c:pt>
                <c:pt idx="7">
                  <c:v>Kruszyna</c:v>
                </c:pt>
                <c:pt idx="8">
                  <c:v>Lelów</c:v>
                </c:pt>
                <c:pt idx="9">
                  <c:v>Mstów</c:v>
                </c:pt>
                <c:pt idx="10">
                  <c:v>Mykanów</c:v>
                </c:pt>
                <c:pt idx="11">
                  <c:v>Olsztyn</c:v>
                </c:pt>
                <c:pt idx="12">
                  <c:v>Poczesna</c:v>
                </c:pt>
                <c:pt idx="13">
                  <c:v>Przyrów</c:v>
                </c:pt>
                <c:pt idx="14">
                  <c:v>Rędziny</c:v>
                </c:pt>
                <c:pt idx="15">
                  <c:v>Starcza</c:v>
                </c:pt>
              </c:strCache>
            </c:strRef>
          </c:cat>
          <c:val>
            <c:numRef>
              <c:f>azbest!$S$4:$S$19</c:f>
              <c:numCache>
                <c:formatCode>0.0000</c:formatCode>
                <c:ptCount val="16"/>
                <c:pt idx="0">
                  <c:v>109.098</c:v>
                </c:pt>
                <c:pt idx="1">
                  <c:v>1086.819</c:v>
                </c:pt>
                <c:pt idx="2">
                  <c:v>166.73400000000001</c:v>
                </c:pt>
                <c:pt idx="3">
                  <c:v>52.008000000000003</c:v>
                </c:pt>
                <c:pt idx="4">
                  <c:v>503.89499999999998</c:v>
                </c:pt>
                <c:pt idx="5">
                  <c:v>516.53399999999999</c:v>
                </c:pt>
                <c:pt idx="6">
                  <c:v>92.742999999999995</c:v>
                </c:pt>
                <c:pt idx="7">
                  <c:v>1.752</c:v>
                </c:pt>
                <c:pt idx="8">
                  <c:v>979.09500000000003</c:v>
                </c:pt>
                <c:pt idx="9">
                  <c:v>468.81</c:v>
                </c:pt>
                <c:pt idx="10">
                  <c:v>473.22399999999999</c:v>
                </c:pt>
                <c:pt idx="11">
                  <c:v>382.27699999999999</c:v>
                </c:pt>
                <c:pt idx="12">
                  <c:v>0</c:v>
                </c:pt>
                <c:pt idx="13">
                  <c:v>509.24</c:v>
                </c:pt>
                <c:pt idx="14">
                  <c:v>277.21300000000002</c:v>
                </c:pt>
                <c:pt idx="15">
                  <c:v>49.313000000000002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33-4BB7-B062-EC57E5FE04B3}"/>
            </c:ext>
          </c:extLst>
        </c:ser>
        <c:ser>
          <c:idx val="2"/>
          <c:order val="2"/>
          <c:tx>
            <c:strRef>
              <c:f>azbest!$V$2</c:f>
              <c:strCache>
                <c:ptCount val="1"/>
                <c:pt idx="0">
                  <c:v>Pozostałe do unieszkodliwienia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azbest!$O$4:$O$19</c:f>
              <c:strCache>
                <c:ptCount val="16"/>
                <c:pt idx="0">
                  <c:v>Blachownia</c:v>
                </c:pt>
                <c:pt idx="1">
                  <c:v>Dąbrowa Zielona</c:v>
                </c:pt>
                <c:pt idx="2">
                  <c:v>Janów</c:v>
                </c:pt>
                <c:pt idx="3">
                  <c:v>Kamienica Polska</c:v>
                </c:pt>
                <c:pt idx="4">
                  <c:v>Kłomnice</c:v>
                </c:pt>
                <c:pt idx="5">
                  <c:v>Koniecpol</c:v>
                </c:pt>
                <c:pt idx="6">
                  <c:v>Konopiska</c:v>
                </c:pt>
                <c:pt idx="7">
                  <c:v>Kruszyna</c:v>
                </c:pt>
                <c:pt idx="8">
                  <c:v>Lelów</c:v>
                </c:pt>
                <c:pt idx="9">
                  <c:v>Mstów</c:v>
                </c:pt>
                <c:pt idx="10">
                  <c:v>Mykanów</c:v>
                </c:pt>
                <c:pt idx="11">
                  <c:v>Olsztyn</c:v>
                </c:pt>
                <c:pt idx="12">
                  <c:v>Poczesna</c:v>
                </c:pt>
                <c:pt idx="13">
                  <c:v>Przyrów</c:v>
                </c:pt>
                <c:pt idx="14">
                  <c:v>Rędziny</c:v>
                </c:pt>
                <c:pt idx="15">
                  <c:v>Starcza</c:v>
                </c:pt>
              </c:strCache>
            </c:strRef>
          </c:cat>
          <c:val>
            <c:numRef>
              <c:f>azbest!$V$4:$V$19</c:f>
              <c:numCache>
                <c:formatCode>0.0000</c:formatCode>
                <c:ptCount val="16"/>
                <c:pt idx="0">
                  <c:v>621.93299999999999</c:v>
                </c:pt>
                <c:pt idx="1">
                  <c:v>2324.2020000000002</c:v>
                </c:pt>
                <c:pt idx="2">
                  <c:v>2456.7849999999999</c:v>
                </c:pt>
                <c:pt idx="3">
                  <c:v>340.11900000000003</c:v>
                </c:pt>
                <c:pt idx="4">
                  <c:v>2950.4520000000002</c:v>
                </c:pt>
                <c:pt idx="5">
                  <c:v>4032.069</c:v>
                </c:pt>
                <c:pt idx="6">
                  <c:v>1173.789</c:v>
                </c:pt>
                <c:pt idx="7">
                  <c:v>1731.4949999999999</c:v>
                </c:pt>
                <c:pt idx="8">
                  <c:v>3152.26</c:v>
                </c:pt>
                <c:pt idx="9">
                  <c:v>1562.8019999999999</c:v>
                </c:pt>
                <c:pt idx="10">
                  <c:v>4017.16</c:v>
                </c:pt>
                <c:pt idx="11">
                  <c:v>1120.4269999999999</c:v>
                </c:pt>
                <c:pt idx="12">
                  <c:v>56.744999999999997</c:v>
                </c:pt>
                <c:pt idx="13">
                  <c:v>1709.44</c:v>
                </c:pt>
                <c:pt idx="14">
                  <c:v>1018.085</c:v>
                </c:pt>
                <c:pt idx="15">
                  <c:v>209.37299999999999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33-4BB7-B062-EC57E5FE0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763615"/>
        <c:axId val="1418725871"/>
      </c:barChart>
      <c:catAx>
        <c:axId val="142776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18725871"/>
        <c:crosses val="autoZero"/>
        <c:auto val="1"/>
        <c:lblAlgn val="ctr"/>
        <c:lblOffset val="100"/>
        <c:tickMarkSkip val="1"/>
        <c:noMultiLvlLbl val="0"/>
      </c:catAx>
      <c:valAx>
        <c:axId val="141872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2776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'lasy, nasadzenia, wycinki'!$B$2</c:f>
              <c:strCache>
                <c:ptCount val="1"/>
                <c:pt idx="0">
                  <c:v>lasy ogółem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'lasy, nasadzenia, wycinki'!$C$1:$E$1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'lasy, nasadzenia, wycinki'!$C$2:$E$2</c:f>
              <c:numCache>
                <c:formatCode>General</c:formatCode>
                <c:ptCount val="3"/>
                <c:pt idx="0">
                  <c:v>44726.67</c:v>
                </c:pt>
                <c:pt idx="1">
                  <c:v>45401.78</c:v>
                </c:pt>
                <c:pt idx="2">
                  <c:v>45444.04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7-46B5-8ED3-8A0039138D44}"/>
            </c:ext>
          </c:extLst>
        </c:ser>
        <c:ser>
          <c:idx val="1"/>
          <c:order val="1"/>
          <c:tx>
            <c:strRef>
              <c:f>'lasy, nasadzenia, wycinki'!$B$3</c:f>
              <c:strCache>
                <c:ptCount val="1"/>
                <c:pt idx="0">
                  <c:v>lasy publiczne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'lasy, nasadzenia, wycinki'!$C$1:$E$1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'lasy, nasadzenia, wycinki'!$C$3:$E$3</c:f>
              <c:numCache>
                <c:formatCode>General</c:formatCode>
                <c:ptCount val="3"/>
                <c:pt idx="0">
                  <c:v>34748.67</c:v>
                </c:pt>
                <c:pt idx="1">
                  <c:v>34791.78</c:v>
                </c:pt>
                <c:pt idx="2">
                  <c:v>34834.04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7-46B5-8ED3-8A0039138D44}"/>
            </c:ext>
          </c:extLst>
        </c:ser>
        <c:ser>
          <c:idx val="2"/>
          <c:order val="2"/>
          <c:tx>
            <c:strRef>
              <c:f>'lasy, nasadzenia, wycinki'!$B$4</c:f>
              <c:strCache>
                <c:ptCount val="1"/>
                <c:pt idx="0">
                  <c:v>lasy prywatne ogółem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'lasy, nasadzenia, wycinki'!$C$1:$E$1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'lasy, nasadzenia, wycinki'!$C$4:$E$4</c:f>
              <c:numCache>
                <c:formatCode>0.00</c:formatCode>
                <c:ptCount val="3"/>
                <c:pt idx="0">
                  <c:v>9978</c:v>
                </c:pt>
                <c:pt idx="1">
                  <c:v>10610</c:v>
                </c:pt>
                <c:pt idx="2">
                  <c:v>10610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7-46B5-8ED3-8A0039138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9873007"/>
        <c:axId val="1431689775"/>
      </c:barChart>
      <c:catAx>
        <c:axId val="142987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31689775"/>
        <c:crosses val="autoZero"/>
        <c:auto val="1"/>
        <c:lblAlgn val="ctr"/>
        <c:lblOffset val="100"/>
        <c:noMultiLvlLbl val="0"/>
      </c:catAx>
      <c:valAx>
        <c:axId val="143168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42987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66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9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21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85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051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88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58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06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2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90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64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3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9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05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7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D5FB-826B-42D6-BE78-89C4F16AF6DC}" type="datetimeFigureOut">
              <a:rPr lang="pl-PL" smtClean="0"/>
              <a:t>17.10.2024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CACA5E-9393-45F7-8811-930BA3FA9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50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BF9DCC-3C11-7FF8-BA7B-11FEC375D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409" y="3358261"/>
            <a:ext cx="7766936" cy="1646302"/>
          </a:xfrm>
        </p:spPr>
        <p:txBody>
          <a:bodyPr/>
          <a:lstStyle/>
          <a:p>
            <a:pPr algn="ctr"/>
            <a:r>
              <a:rPr lang="pl-PL" sz="4200" dirty="0"/>
              <a:t>RAPORT ZA LATA 2022-2023 </a:t>
            </a:r>
            <a:br>
              <a:rPr lang="pl-PL" sz="4200" dirty="0"/>
            </a:br>
            <a:r>
              <a:rPr lang="pl-PL" sz="4200" dirty="0"/>
              <a:t>I</a:t>
            </a:r>
            <a:br>
              <a:rPr lang="pl-PL" sz="4200" dirty="0"/>
            </a:br>
            <a:r>
              <a:rPr lang="pl-PL" sz="4200" dirty="0"/>
              <a:t>PROGRAM OCHRONY ŚRODOWISKA </a:t>
            </a:r>
            <a:br>
              <a:rPr lang="pl-PL" sz="4200" dirty="0"/>
            </a:br>
            <a:r>
              <a:rPr lang="pl-PL" sz="4200" dirty="0"/>
              <a:t>DLA POWIATU CZĘSTOCHOWSKIEGO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65768DF-D4F0-2A00-8EC0-260F453E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409" y="568298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</a:rPr>
              <a:t>NA LATA 2024-2027 Z PERSPEKTYWĄ NA LATA 2028-2031</a:t>
            </a:r>
          </a:p>
        </p:txBody>
      </p:sp>
      <p:pic>
        <p:nvPicPr>
          <p:cNvPr id="6" name="Obraz 5" descr="Herb">
            <a:extLst>
              <a:ext uri="{FF2B5EF4-FFF2-40B4-BE49-F238E27FC236}">
                <a16:creationId xmlns:a16="http://schemas.microsoft.com/office/drawing/2014/main" id="{81810660-0468-4530-947A-985FE4D7D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656" y="549914"/>
            <a:ext cx="2038985" cy="243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8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A89066-FE84-A5CA-9809-1BB31510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2116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GLEBY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BDA3ED-1C44-9248-77D2-FEC8DE92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7" y="1582993"/>
            <a:ext cx="5722374" cy="445836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1800" b="0" i="0" u="none" strike="noStrike" baseline="0" dirty="0">
                <a:latin typeface="TimesNewRomanPSMT"/>
              </a:rPr>
              <a:t>Na terenie powiatu częstochowskiego występuje </a:t>
            </a:r>
            <a:r>
              <a:rPr lang="pl-PL" sz="1800" b="1" i="0" u="none" strike="noStrike" baseline="0" dirty="0">
                <a:latin typeface="TimesNewRomanPSMT"/>
              </a:rPr>
              <a:t>1 teren </a:t>
            </a:r>
            <a:r>
              <a:rPr lang="pl-PL" sz="1800" b="0" i="0" u="none" strike="noStrike" baseline="0" dirty="0">
                <a:latin typeface="TimesNewRomanPSMT"/>
              </a:rPr>
              <a:t>zidentyfikowany jako historyczne zanieczyszczenie powierzchni ziemi (HZPZ). Historyczne zanieczyszczenie występuje na terenie gminy Dąbrowa Zielona w miejscowości Święta Anna</a:t>
            </a:r>
          </a:p>
          <a:p>
            <a:pPr algn="just"/>
            <a:endParaRPr lang="pl-PL" sz="1800" b="0" i="0" u="none" strike="noStrike" baseline="0" dirty="0">
              <a:latin typeface="TimesNewRomanPSMT"/>
            </a:endParaRP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Na terenie powiatu częstochowskiego występuje </a:t>
            </a:r>
            <a:r>
              <a:rPr lang="pl-PL" sz="1800" b="1" i="0" u="none" strike="noStrike" baseline="0" dirty="0">
                <a:latin typeface="TimesNewRomanPSMT"/>
              </a:rPr>
              <a:t>13 terenów </a:t>
            </a:r>
            <a:r>
              <a:rPr lang="pl-PL" sz="1800" b="0" i="0" u="none" strike="noStrike" baseline="0" dirty="0">
                <a:latin typeface="TimesNewRomanPSMT"/>
              </a:rPr>
              <a:t>zidentyfikowanych jako szkody w środowisku. Szkody występują na terenie gmin: Olsztyn, Konopiska, Koniecpol, Janów, Lelów, Poczesna, Mykanów, Rędziny, Kruszyna, Blachownia</a:t>
            </a:r>
          </a:p>
          <a:p>
            <a:pPr algn="just"/>
            <a:endParaRPr lang="pl-PL" sz="1800" b="0" i="0" u="none" strike="noStrike" baseline="0" dirty="0">
              <a:latin typeface="TimesNewRomanPSMT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latach 2022-2023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WIORiN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przeprowadził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 kontroli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materiału siewnego na terenie powiatu częstochowskiego</a:t>
            </a:r>
          </a:p>
          <a:p>
            <a:pPr algn="just"/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latach 2022-2023 na terenie powiatu częstochowskiego przeprowadzono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 kontrole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sprzedawców środków ochrony roślin, w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przypadkach wykryto naruszenia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3569D5-A0C2-14A5-AE72-25E35A9B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82" y="1582993"/>
            <a:ext cx="5755640" cy="406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9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3DE81-BDE8-3662-2A8B-3E1A7330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1781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GOSPODARKA ODPADAMI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A859B6-C5F8-22C3-1179-4FD1FC5B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315" y="1678808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przedsiębiorstw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terenu powiatu częstochowskiego posiada decyzje wydane przez Starostę Częstochowskiego w zakresie wytwarzania/odzysku odpadów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Gmin powiatu częstochowskiego w 2023 roku zebrano łącznie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38 484,1330 Mg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odpadów, z czego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20 455,3080 Mg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zbieranych selektywnie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Gminy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powiatu częstochowskiego w 2023 roku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osiągnęły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wymagany poziom  przygotowania do ponownego użycia i recyklingu odpadów komunalnych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Koniecpol, Gmina Konopiska</a:t>
            </a:r>
          </a:p>
        </p:txBody>
      </p:sp>
    </p:spTree>
    <p:extLst>
      <p:ext uri="{BB962C8B-B14F-4D97-AF65-F5344CB8AC3E}">
        <p14:creationId xmlns:p14="http://schemas.microsoft.com/office/powerpoint/2010/main" val="14520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44CE8-5BCB-8E12-9EF7-97012745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9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GOSPODARKA ODPADAMI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25C4A4-CD7F-90FA-0884-B3106D8E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3337"/>
            <a:ext cx="8596668" cy="388077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2023 roku z Gmin powiatu częstochowskiego usunięto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964,6260 Mg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wyrobów zawierających azbest</a:t>
            </a:r>
          </a:p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8B90FA6-5E46-F794-20C0-0C46E8BCA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687869"/>
              </p:ext>
            </p:extLst>
          </p:nvPr>
        </p:nvGraphicFramePr>
        <p:xfrm>
          <a:off x="677334" y="2078182"/>
          <a:ext cx="8392951" cy="435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E7B22-D7B9-117F-8368-43968484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9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OCHRONA PRZYRODY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CEB3BA1-908B-F392-4DAA-3243A762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347020"/>
            <a:ext cx="5771536" cy="40803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b="0" i="0" u="none" strike="noStrike" baseline="0" dirty="0">
                <a:latin typeface="TimesNewRomanPSMT"/>
              </a:rPr>
              <a:t>Na terenie powiatu częstochowskiego występują formy ochrony przyrody:</a:t>
            </a:r>
          </a:p>
          <a:p>
            <a:pPr algn="just"/>
            <a:r>
              <a:rPr lang="pl-PL" b="0" i="0" u="none" strike="noStrike" baseline="0" dirty="0">
                <a:latin typeface="TimesNewRomanPSMT"/>
              </a:rPr>
              <a:t>parki krajobrazowe – Orlich Gniazd, Park Krajobrazowy Stawki, Park Krajobrazowy Lasy nad Górną Liswartą</a:t>
            </a:r>
          </a:p>
          <a:p>
            <a:pPr algn="just"/>
            <a:r>
              <a:rPr lang="pl-PL" b="0" i="0" u="none" strike="noStrike" baseline="0" dirty="0">
                <a:latin typeface="TimesNewRomanPSMT"/>
              </a:rPr>
              <a:t>rezerwaty przyrody – Wielki Las, Sokole Góry, </a:t>
            </a:r>
            <a:r>
              <a:rPr lang="pl-PL" b="0" i="0" u="none" strike="noStrike" baseline="0" dirty="0" err="1">
                <a:latin typeface="TimesNewRomanPSMT"/>
              </a:rPr>
              <a:t>Kaliszak</a:t>
            </a:r>
            <a:r>
              <a:rPr lang="pl-PL" b="0" i="0" u="none" strike="noStrike" baseline="0" dirty="0">
                <a:latin typeface="TimesNewRomanPSMT"/>
              </a:rPr>
              <a:t>, Parkowe, Borek, Ostrężnik, Bukowa Kępa, Zielona Góra</a:t>
            </a:r>
          </a:p>
          <a:p>
            <a:pPr algn="just"/>
            <a:r>
              <a:rPr lang="pl-PL" b="0" i="0" u="none" strike="noStrike" baseline="0" dirty="0">
                <a:latin typeface="TimesNewRomanPSMT"/>
              </a:rPr>
              <a:t>obszary Natura 2000 (Dyrektywa Siedliskowa) – Ostoja Złotopotocka, Ostoja Olsztyńsko-Mirowska, Białka Lelowska, Przełom Warty koło Mstowa, Poczesna koło Częstochowy, Bagno w Korzonku, Dolina Górnej Pilicy, Suchy Młyn, Lemańskie Jodły</a:t>
            </a:r>
          </a:p>
          <a:p>
            <a:pPr algn="just"/>
            <a:r>
              <a:rPr lang="pl-PL" b="0" i="0" u="none" strike="noStrike" baseline="0" dirty="0">
                <a:latin typeface="TimesNewRomanPSMT"/>
              </a:rPr>
              <a:t>pomniki przyrody – 65 pomników</a:t>
            </a:r>
          </a:p>
          <a:p>
            <a:pPr algn="just"/>
            <a:r>
              <a:rPr lang="pl-PL" b="0" i="0" u="none" strike="noStrike" baseline="0" dirty="0">
                <a:latin typeface="TimesNewRomanPSMT"/>
              </a:rPr>
              <a:t>użytki ekologiczne – Misiowa, Torfowisko, Jeziorko, Dąbrowa, Golizna, Góry </a:t>
            </a:r>
            <a:r>
              <a:rPr lang="pl-PL" b="0" i="0" u="none" strike="noStrike" baseline="0" dirty="0" err="1">
                <a:latin typeface="TimesNewRomanPSMT"/>
              </a:rPr>
              <a:t>Towarne</a:t>
            </a:r>
            <a:r>
              <a:rPr lang="pl-PL" b="0" i="0" u="none" strike="noStrike" baseline="0" dirty="0">
                <a:latin typeface="TimesNewRomanPSMT"/>
              </a:rPr>
              <a:t>, Zapadliska, Zapadliska I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9D68E80-CF2A-702B-D68C-9F4E1553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68" y="2359092"/>
            <a:ext cx="5476567" cy="37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A55FCE-360E-9D35-1B40-3B8E1B2D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37" y="609600"/>
            <a:ext cx="8596668" cy="53094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OCHRONA PRZYRODY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6A6E77-BC50-4DD6-6EB3-4B201A97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37" y="1140541"/>
            <a:ext cx="5281014" cy="52897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Powierzchnia lasów na terenie powiatu częstochowskiego wynosi 45 444,04 ha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Uproszczone plany urządzania lasu zostały wykonany w 2023 roku dla Gminy Starcza. UPUL obowiązują na okres od 01.01.2024 r. do 31.12.2033 r. Na koniec 2023 roku Powiat Częstochowski posiadał 223 uproszczone plany urządzania lasów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2022-2023 Nadleśnictwa działające na terenie powiatu częstochowskiego przeprowadziły: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odnowienia na powierzchni: 222,09 ha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odtworzenia na powierzchni: 304,36 ha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zalesienia na powierzchni: 11,48 ha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powiatu częstochowskiego odnotowano obecność gatunku silnie inwazyjnego – Barszczu Sosnowskiego. Usuwanie roślin z terenu powiatu odbywa się za pośrednictwem specjalistycznych firm. Stanowiska Barszczu Sosnowskiego na terenie gmin powiatu częstochowskiego zidentyfikowano w: Gminie Blachownia, Gminie Koniecpol, Gminie Poczesna, Gminie Dąbrowa Zielona</a:t>
            </a:r>
          </a:p>
          <a:p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F3C4A79-2101-D244-DA2D-845774D53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274261"/>
              </p:ext>
            </p:extLst>
          </p:nvPr>
        </p:nvGraphicFramePr>
        <p:xfrm>
          <a:off x="6204157" y="1868836"/>
          <a:ext cx="5447069" cy="437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67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A0FC4-81EB-F5A7-D291-61E2CB61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1445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PRZECIWDZIAŁANIE POWAŻNYM AWARIOM PRZEMYSŁOWYM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DE3A98-D23D-3893-7CA1-96228DFC1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Inspektorat Ochrony Środowiska w Katowicach w latach 2022-2023 przeprowadził łącznie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290 kontroli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przedsiębiorstw na terenie powiatu częstochowskiego, w tym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kontrolę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zakładu ZZR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powiatu częstochowskiego zlokalizowana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Jednostka Ratowniczo-Gaśnicza PSP w Koniecpolu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 jednostek OSP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latach 2022-2023 Starostwo Powiatowe przekazało dofinansowanie dla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jednostek OSP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 Mykanów doszło do tzw.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katastrofy ekologicznej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której zaliczono: nielegalne składowisko odpadów niebezpiecznych w m.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Kokowa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nielegalne składowisko odpadów niebezpiecznych w m. Pasieka, skażenie wód rzeki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Kocinki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24FAD-EE1E-A0ED-00AF-AFB3C4C1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0271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36714A-AD68-9456-C8D7-D9EBFCF6D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56" y="2131093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dirty="0"/>
              <a:t>IWONA SZCZEPANIK-RETKA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DD231B-C825-2F9E-F76E-EC974F16C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58" y="3907277"/>
            <a:ext cx="3027619" cy="1816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84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128E49-3FBA-1A4C-6732-B7A16345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103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ETAPY OPRACOWANIA NINIEJSZEGO DOKUMENTU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B55CE1-06E6-7587-63D7-2A1177A8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3161"/>
            <a:ext cx="8596668" cy="44682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1800" b="0" i="0" u="none" strike="noStrike" baseline="0" dirty="0">
                <a:latin typeface="TimesNewRomanPSMT"/>
              </a:rPr>
              <a:t>zebranie szczegółowych danych z poszczególnych wydziałów Starostwa Powiatowego w Częstochowie, Urzędu Marszałkowskiego Województwa Śląskiego w Katowicach oraz jednostek realizujących zadania środowiskowe na terenie powiatu, w tym między innymi Generalnej Dyrekcji Dróg Krajowych i Autostrad, Zarządu Dróg Wojewódzkich, Nadleśnictw, Wód Polskich, a także wszystkich gmin należących do powiatu i większych podmiotów gospodarczych,</a:t>
            </a: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analiza dotychczasowych dokumentów i opracowań planistycznych,</a:t>
            </a: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ocena realizacji dotychczasowego powiatowego programu ochrony środowiska,</a:t>
            </a: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ocena aktualnego stanu wszystkich komponentów środowiska na obszarze powiatu. Jako punkt odniesienia dla niniejszego dokumentu przyjęto stan środowiska oraz infrastruktury ochrony środowiska na koniec 2023 roku, a tam, gdzie nie było możliwości uzyskania wiarygodnych danych wykorzystano stan na koniec 2022 roku,</a:t>
            </a: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wyznaczenie celów i sformułowanie kierunków działań pozwalających na realizację celów dokumentów wyższych szczebli. Istotą celów jest ich spójność z Polityką Ekologiczną Państwa 2030 oraz wojewódzkim POŚ,</a:t>
            </a: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określenie zasad monitoringu, który pozwoli na badanie postępów w realizacji Programu co 2 lata w trakcie opracowania Raportów z realizacji POŚ.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97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02E20-80FD-F97A-D1BE-B042D5B1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59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POWIETRZE ATMOSFERYCZNE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6AB7F40-16B6-977F-FEA4-71E257ED0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17336"/>
              </p:ext>
            </p:extLst>
          </p:nvPr>
        </p:nvGraphicFramePr>
        <p:xfrm>
          <a:off x="677689" y="1497723"/>
          <a:ext cx="8596313" cy="668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8957">
                  <a:extLst>
                    <a:ext uri="{9D8B030D-6E8A-4147-A177-3AD203B41FA5}">
                      <a16:colId xmlns:a16="http://schemas.microsoft.com/office/drawing/2014/main" val="185488035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4145904808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3349951791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2991647784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827961491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2939528863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3222862408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3848968801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871882462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353648564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584063787"/>
                    </a:ext>
                  </a:extLst>
                </a:gridCol>
                <a:gridCol w="615496">
                  <a:extLst>
                    <a:ext uri="{9D8B030D-6E8A-4147-A177-3AD203B41FA5}">
                      <a16:colId xmlns:a16="http://schemas.microsoft.com/office/drawing/2014/main" val="2012270913"/>
                    </a:ext>
                  </a:extLst>
                </a:gridCol>
                <a:gridCol w="606900">
                  <a:extLst>
                    <a:ext uri="{9D8B030D-6E8A-4147-A177-3AD203B41FA5}">
                      <a16:colId xmlns:a16="http://schemas.microsoft.com/office/drawing/2014/main" val="636188826"/>
                    </a:ext>
                  </a:extLst>
                </a:gridCol>
              </a:tblGrid>
              <a:tr h="25072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Nazwa strefy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SO</a:t>
                      </a:r>
                      <a:r>
                        <a:rPr lang="pl-PL" sz="800" baseline="-25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NO</a:t>
                      </a:r>
                      <a:r>
                        <a:rPr lang="pl-PL" sz="800" baseline="-25000">
                          <a:effectLst/>
                        </a:rPr>
                        <a:t>2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C</a:t>
                      </a:r>
                      <a:r>
                        <a:rPr lang="pl-PL" sz="800" baseline="-25000">
                          <a:effectLst/>
                        </a:rPr>
                        <a:t>6</a:t>
                      </a:r>
                      <a:r>
                        <a:rPr lang="pl-PL" sz="800">
                          <a:effectLst/>
                        </a:rPr>
                        <a:t>H</a:t>
                      </a:r>
                      <a:r>
                        <a:rPr lang="pl-PL" sz="800" baseline="-25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CO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O</a:t>
                      </a:r>
                      <a:r>
                        <a:rPr lang="pl-PL" sz="800" baseline="-25000">
                          <a:effectLst/>
                        </a:rPr>
                        <a:t>3</a:t>
                      </a:r>
                      <a:r>
                        <a:rPr lang="pl-PL" sz="800" baseline="30000">
                          <a:effectLst/>
                        </a:rPr>
                        <a:t>1)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PM10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Pb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As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Cd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Ni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B(a)P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PM2,5</a:t>
                      </a:r>
                      <a:r>
                        <a:rPr lang="pl-PL" sz="800" baseline="30000">
                          <a:effectLst/>
                        </a:rPr>
                        <a:t>2)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8191575"/>
                  </a:ext>
                </a:extLst>
              </a:tr>
              <a:tr h="41787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strefa śląska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C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 dirty="0">
                          <a:effectLst/>
                        </a:rPr>
                        <a:t>A1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2312427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9634B77-C6EB-9B7F-6F7E-EDE34078F1DE}"/>
              </a:ext>
            </a:extLst>
          </p:cNvPr>
          <p:cNvSpPr txBox="1"/>
          <p:nvPr/>
        </p:nvSpPr>
        <p:spPr>
          <a:xfrm>
            <a:off x="677334" y="2385845"/>
            <a:ext cx="8596313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Tabela: </a:t>
            </a:r>
            <a:r>
              <a:rPr lang="pl-PL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Klasy stref dla poszczególnych zanieczyszczeń uzyskane w ocenie rocznej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2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1)</a:t>
            </a:r>
            <a:r>
              <a:rPr lang="pl-PL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l-PL" sz="12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dla ozonu – poziom celu długoterminowego, strefy uzyskały klasę D2,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2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2) dla pyłu zawieszonego PM2,5 – poziom dopuszczalny I faza strefa rybnicko-jastrzębska uzyskała klasę A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200" dirty="0">
                <a:latin typeface="Times New Roman" panose="02020603050405020304" pitchFamily="18" charset="0"/>
              </a:rPr>
              <a:t>Źródło: Roczna Ocena Jakości Powietrza w województwie śląskim – raport za rok 2023</a:t>
            </a: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C8D1623-2A89-A6EF-160B-1EBFF920CC96}"/>
              </a:ext>
            </a:extLst>
          </p:cNvPr>
          <p:cNvSpPr txBox="1"/>
          <p:nvPr/>
        </p:nvSpPr>
        <p:spPr>
          <a:xfrm>
            <a:off x="677334" y="3588774"/>
            <a:ext cx="8596313" cy="292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Mieszkańcy powiatu częstochowskiego w latach 2022-2023 korzystali z Programu „Czyste Powietrze”, finansowanego przez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WFOŚiGW</a:t>
            </a: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 Katowicach. W ramach dofinansowania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WFOŚiGW</a:t>
            </a: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 latach 2022-2023: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zamontowano łącznie 2902 nowe źródła ciepła,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przeprowadzono 512 termomodernizacji,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wymieniono 407 stolarek zewnętrznych (okien i drzwi balkonowych),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wymieniono 420 drzwi zewnętrznych,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zamontowano 447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mikroinstalacji</a:t>
            </a:r>
            <a:r>
              <a:rPr lang="pl-PL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fotowoltaicznych.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5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D3D3E-28A2-8F5C-83B0-E92E97D5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1613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POWIETRZE ATMOSFERYCZNE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ECE88-57CB-8942-A0F9-779F1DC5B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2022-2023 przeprowadzono termomodernizację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budynków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użyteczności publicznej za łączną kwotę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709 084,77 zł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 Częstochowski w latach 2022-2023 realizował szereg zadań związanych z budową, remontami i przebudową dróg powiatowych – udział powiatu wyniósł łącznie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17 710 042,44 zł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Gmin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powiatu częstochowskiego w latach 2022-2023 dokonało aktualizacji Planów Gospodarki Niskoemisyjnej: Gmina Blachownia, Gmina Janów, Gmina Konopiska, Gmina Mykanów, Gmina Przyrów</a:t>
            </a:r>
          </a:p>
        </p:txBody>
      </p:sp>
    </p:spTree>
    <p:extLst>
      <p:ext uri="{BB962C8B-B14F-4D97-AF65-F5344CB8AC3E}">
        <p14:creationId xmlns:p14="http://schemas.microsoft.com/office/powerpoint/2010/main" val="209820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FAE7C2-B3B9-1D75-3D03-AFB89543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111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HAŁAS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A2408-8EC2-6C4E-7575-708A30FA5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83" y="1892659"/>
            <a:ext cx="8625619" cy="4085354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Starosta Częstochowski wydał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decyzje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dopuszczalnej emisji hałasu do środowiska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2022-2023 Wojewódzki Inspektorat Ochrony Środowiska w Katowicach przeprowadził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kontroli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zakresie emisji hałasu do środowiska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2023 roku podpisano umowę o partnerstwie na rzecz realizacji projektu pn.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Rozwój zrównoważonego transportu na terenie Powiatu Częstochowskiego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poprzez budowę centrum przesiadkowych na terenie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gmin Dąbrowa Zielona, Koniecpol, Przyrów, Poczesna i Olsztyn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oraz wdrożenie systemu zarządzania transportem zbiorowym Powiatu Częstochowskiego. W ramach projektu powstaną centra przesiadkowe z wiatami i miejscami parkingowymi, ścieżki rowerowe prowadzące do tych centrów i system zarządzania transportem zbiorowym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omiar Hałasu od Zakładów">
            <a:extLst>
              <a:ext uri="{FF2B5EF4-FFF2-40B4-BE49-F238E27FC236}">
                <a16:creationId xmlns:a16="http://schemas.microsoft.com/office/drawing/2014/main" id="{89D22025-BE0A-DE57-0375-DC46599B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983" y="435276"/>
            <a:ext cx="2337619" cy="2337619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3325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D6E47A-D384-113D-0834-CE787884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077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PROMIENIOWANIE ELEKTROMAGNETYCZNE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B4052-AD1E-15B8-BE19-EFB05F62E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471"/>
            <a:ext cx="5182693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 otrzymało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zgłoszenia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instalacji emitujących pola elektromagnetyczne w 2023 roku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Powiatu Częstochowskiego zlokalizowanych jest łącznie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instalacji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2022 roku przeprowadzono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pomiarów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pól elektromagnetycznych w gminach powiatu częstochowskiego –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Kamienica Polska, Gmina Koniecpol, Gmina Mykanów, Gmina Olsztyn, Gmina Przyrów, Gmina Starcza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5B85F4-1E39-B8B3-474D-01E9F4C3A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1827"/>
              </p:ext>
            </p:extLst>
          </p:nvPr>
        </p:nvGraphicFramePr>
        <p:xfrm>
          <a:off x="6784258" y="2743198"/>
          <a:ext cx="4542503" cy="283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019">
                  <a:extLst>
                    <a:ext uri="{9D8B030D-6E8A-4147-A177-3AD203B41FA5}">
                      <a16:colId xmlns:a16="http://schemas.microsoft.com/office/drawing/2014/main" val="2895595374"/>
                    </a:ext>
                  </a:extLst>
                </a:gridCol>
                <a:gridCol w="2470484">
                  <a:extLst>
                    <a:ext uri="{9D8B030D-6E8A-4147-A177-3AD203B41FA5}">
                      <a16:colId xmlns:a16="http://schemas.microsoft.com/office/drawing/2014/main" val="4047913030"/>
                    </a:ext>
                  </a:extLst>
                </a:gridCol>
              </a:tblGrid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Gmina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Liczba instalacji PEM ogółem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6127851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 dirty="0">
                          <a:effectLst/>
                        </a:rPr>
                        <a:t>Blachownia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 dirty="0">
                          <a:effectLst/>
                        </a:rPr>
                        <a:t>5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27533607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Dąbrowa Zielona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1620874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Janów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37524427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Kamienica Polska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1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1405840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Kłomnice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 dirty="0">
                          <a:effectLst/>
                        </a:rPr>
                        <a:t>7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1764634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Koniecpol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2286558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Konopiska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2604617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Kruszyna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0812770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Lelów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94977783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Mstów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7308609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Mykanów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8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0792433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Olsztyn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4854903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Poczesna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9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0131047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Przyrów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8576372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Rędziny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5286323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Starcza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5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0782222"/>
                  </a:ext>
                </a:extLst>
              </a:tr>
              <a:tr h="15731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>
                          <a:effectLst/>
                        </a:rPr>
                        <a:t>Razem</a:t>
                      </a:r>
                      <a:endParaRPr lang="pl-PL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800" dirty="0">
                          <a:effectLst/>
                        </a:rPr>
                        <a:t>83</a:t>
                      </a: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4473373"/>
                  </a:ext>
                </a:extLst>
              </a:tr>
            </a:tbl>
          </a:graphicData>
        </a:graphic>
      </p:graphicFrame>
      <p:pic>
        <p:nvPicPr>
          <p:cNvPr id="1026" name="Picture 2" descr="Znak ostrzeg. Uwaga, niejonizujące promień. el-magnet., ISO 7010, folia s.,  100mm, opak. = 20 szt.">
            <a:extLst>
              <a:ext uri="{FF2B5EF4-FFF2-40B4-BE49-F238E27FC236}">
                <a16:creationId xmlns:a16="http://schemas.microsoft.com/office/drawing/2014/main" id="{C7335F1B-A80A-7107-E4E5-156D4AAD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" y="4827639"/>
            <a:ext cx="1675048" cy="20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9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0C189-794F-B4D0-5671-FFBCA0B8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9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ZASOBY WODNE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31DE9F-3603-19F0-15E1-A290A0F8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15" y="1508277"/>
            <a:ext cx="6175750" cy="45582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1800" b="0" i="0" u="none" strike="noStrike" baseline="0" dirty="0">
                <a:latin typeface="TimesNewRomanPSMT"/>
              </a:rPr>
              <a:t>Na terenie powiatu częstochowskiego występuje </a:t>
            </a:r>
            <a:r>
              <a:rPr lang="pl-PL" sz="1800" b="1" i="0" u="none" strike="noStrike" baseline="0" dirty="0">
                <a:latin typeface="TimesNewRomanPSMT"/>
              </a:rPr>
              <a:t>30 JCWP</a:t>
            </a:r>
            <a:r>
              <a:rPr lang="pl-PL" sz="1800" b="0" i="0" u="none" strike="noStrike" baseline="0" dirty="0">
                <a:latin typeface="TimesNewRomanPSMT"/>
              </a:rPr>
              <a:t>, z czego ocena ryzyka nieosiągnięcia celów środowiskowych dla </a:t>
            </a:r>
            <a:r>
              <a:rPr lang="pl-PL" sz="1800" b="1" i="0" u="none" strike="noStrike" baseline="0" dirty="0">
                <a:latin typeface="TimesNewRomanPSMT"/>
              </a:rPr>
              <a:t>28 JCWP </a:t>
            </a:r>
            <a:r>
              <a:rPr lang="pl-PL" sz="1800" b="0" i="0" u="none" strike="noStrike" baseline="0" dirty="0">
                <a:latin typeface="TimesNewRomanPSMT"/>
              </a:rPr>
              <a:t>jest zagrożona</a:t>
            </a:r>
          </a:p>
          <a:p>
            <a:pPr algn="just"/>
            <a:endParaRPr lang="pl-PL" dirty="0">
              <a:latin typeface="TimesNewRomanPSMT"/>
            </a:endParaRPr>
          </a:p>
          <a:p>
            <a:pPr algn="just"/>
            <a:r>
              <a:rPr lang="pl-PL" sz="1800" b="0" i="0" u="none" strike="noStrike" baseline="0" dirty="0">
                <a:latin typeface="TimesNewRomanPSMT"/>
              </a:rPr>
              <a:t>Powiat częstochowski leży w obrębie </a:t>
            </a:r>
            <a:r>
              <a:rPr lang="pl-PL" sz="1800" b="1" i="0" u="none" strike="noStrike" baseline="0" dirty="0">
                <a:latin typeface="TimesNewRomanPSMT"/>
              </a:rPr>
              <a:t>3 JCWPd</a:t>
            </a:r>
            <a:r>
              <a:rPr lang="pl-PL" sz="1800" b="0" i="0" u="none" strike="noStrike" baseline="0" dirty="0">
                <a:latin typeface="TimesNewRomanPSMT"/>
              </a:rPr>
              <a:t>, które nie są zagrożone ryzykiem nieosiągnięcia celów środowiskowych</a:t>
            </a:r>
          </a:p>
          <a:p>
            <a:pPr algn="just"/>
            <a:endParaRPr lang="pl-PL" dirty="0">
              <a:latin typeface="TimesNewRomanPSMT"/>
            </a:endParaRPr>
          </a:p>
          <a:p>
            <a:pPr algn="just"/>
            <a:r>
              <a:rPr lang="pl-PL" dirty="0">
                <a:latin typeface="TimesNewRomanPSMT"/>
              </a:rPr>
              <a:t>W miejscowym planie zagospodarowania przestrzennego z 2022 roku (uchwała nr 285/XXXVII Rady Gminy Poczesna z dnia 26 maja 2022 r.) </a:t>
            </a:r>
            <a:r>
              <a:rPr lang="pl-PL" b="1" dirty="0">
                <a:latin typeface="TimesNewRomanPSMT"/>
              </a:rPr>
              <a:t>Gmina Poczesna </a:t>
            </a:r>
            <a:r>
              <a:rPr lang="pl-PL" dirty="0">
                <a:latin typeface="TimesNewRomanPSMT"/>
              </a:rPr>
              <a:t>zamieściła zapisy odnośnie zagrożenia powodziowego</a:t>
            </a:r>
          </a:p>
          <a:p>
            <a:pPr algn="just"/>
            <a:endParaRPr lang="pl-PL" dirty="0">
              <a:latin typeface="TimesNewRomanPSMT"/>
            </a:endParaRPr>
          </a:p>
          <a:p>
            <a:pPr algn="just"/>
            <a:r>
              <a:rPr lang="pl-PL" dirty="0">
                <a:latin typeface="TimesNewRomanPSMT"/>
              </a:rPr>
              <a:t>Powiatowy magazyn przeciwpowodziowy w latach 2022-2023 został doposażony w niezbędny sprzęt za kwotę </a:t>
            </a:r>
            <a:r>
              <a:rPr lang="pl-PL" b="1" dirty="0">
                <a:latin typeface="TimesNewRomanPSMT"/>
              </a:rPr>
              <a:t>85 922,73 zł</a:t>
            </a:r>
            <a:endParaRPr lang="pl-PL" dirty="0">
              <a:latin typeface="TimesNewRomanPSMT"/>
            </a:endParaRPr>
          </a:p>
          <a:p>
            <a:pPr algn="just"/>
            <a:endParaRPr lang="pl-PL" dirty="0">
              <a:latin typeface="TimesNewRomanPSMT"/>
            </a:endParaRPr>
          </a:p>
          <a:p>
            <a:pPr algn="just"/>
            <a:r>
              <a:rPr lang="pl-PL" dirty="0">
                <a:latin typeface="TimesNewRomanPSMT"/>
              </a:rPr>
              <a:t>Na terenie powiatu częstochowskiego znajduje się </a:t>
            </a:r>
            <a:r>
              <a:rPr lang="pl-PL" b="1" dirty="0">
                <a:latin typeface="TimesNewRomanPSMT"/>
              </a:rPr>
              <a:t>5 stacji Systemu Monitoringu Suszy Rolniczej</a:t>
            </a:r>
            <a:r>
              <a:rPr lang="pl-PL" dirty="0">
                <a:latin typeface="TimesNewRomanPSMT"/>
              </a:rPr>
              <a:t>: Stacja Biała Wielka, Stacja Borowno, Stacja Przymiłowice, Stacja Garnek, Stacja </a:t>
            </a:r>
            <a:r>
              <a:rPr lang="pl-PL" dirty="0" err="1">
                <a:latin typeface="TimesNewRomanPSMT"/>
              </a:rPr>
              <a:t>Zarębice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575DCC-C7B8-3884-EB25-512685139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03" y="2671260"/>
            <a:ext cx="5515897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22D01-1763-0691-817C-3F142F0B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2116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GOSPODARKA WODNO-ŚCIEKOWA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20257-2347-E100-67E3-46837BFF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679" y="1917290"/>
            <a:ext cx="3452214" cy="33791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Gmin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powiatu częstochowskiego realizowało prace w 2023 roku: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Kłomnice, 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Koniecpol,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Mykanów, 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Olsztyn,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Poczesna,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Przyrów,</a:t>
            </a:r>
          </a:p>
          <a:p>
            <a:pPr marL="0" indent="0" algn="ctr"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Starcza.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2EFF19A-CC6F-4A27-ADA3-DDA274A61BDA}"/>
              </a:ext>
            </a:extLst>
          </p:cNvPr>
          <p:cNvSpPr txBox="1">
            <a:spLocks/>
          </p:cNvSpPr>
          <p:nvPr/>
        </p:nvSpPr>
        <p:spPr>
          <a:xfrm>
            <a:off x="6096000" y="1917290"/>
            <a:ext cx="3452214" cy="453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Gmin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powiatu częstochowskiego realizowało prace w 2023 roku: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Blachownia,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Dąbrowa Zielona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Kłomnice, 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Koniecpol,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Konopiska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Mykanów, 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Olsztyn,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Przyrów,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Rędziny</a:t>
            </a:r>
          </a:p>
          <a:p>
            <a:pPr marL="0" indent="0" algn="ctr">
              <a:buFont typeface="Wingdings 3" charset="2"/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Starcza.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C6BA90D-8E6D-1536-A57C-0625F5846986}"/>
              </a:ext>
            </a:extLst>
          </p:cNvPr>
          <p:cNvSpPr txBox="1"/>
          <p:nvPr/>
        </p:nvSpPr>
        <p:spPr>
          <a:xfrm>
            <a:off x="917679" y="5547139"/>
            <a:ext cx="49915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2023 roku na terenie powiatu częstochowskiego znajdowało się 12 518 zbiorników bezodpływowych i 1 127 przydomowych oczyszczalni ścieków.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CDE837-F218-06A1-0563-670A64D19E24}"/>
              </a:ext>
            </a:extLst>
          </p:cNvPr>
          <p:cNvSpPr txBox="1"/>
          <p:nvPr/>
        </p:nvSpPr>
        <p:spPr>
          <a:xfrm>
            <a:off x="1101213" y="1373972"/>
            <a:ext cx="283169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Budowa, rozbudowa i modernizacja sieci wodociągowej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67F03B7-90B7-0450-DD4B-22597DD5361C}"/>
              </a:ext>
            </a:extLst>
          </p:cNvPr>
          <p:cNvSpPr txBox="1"/>
          <p:nvPr/>
        </p:nvSpPr>
        <p:spPr>
          <a:xfrm>
            <a:off x="6459793" y="1373972"/>
            <a:ext cx="25858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Font typeface="Wingdings 3" charset="2"/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Budowa, rozbudowa i modernizacja sieci kanalizacyjnej</a:t>
            </a:r>
          </a:p>
        </p:txBody>
      </p:sp>
    </p:spTree>
    <p:extLst>
      <p:ext uri="{BB962C8B-B14F-4D97-AF65-F5344CB8AC3E}">
        <p14:creationId xmlns:p14="http://schemas.microsoft.com/office/powerpoint/2010/main" val="237622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46339-082D-7D06-EDFC-80CEC4F1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94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Zasoby surowców naturalnych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5EB9F2-840E-5A71-9717-D63472D9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58" y="1600151"/>
            <a:ext cx="5523051" cy="4476185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 terenie powiatu częstochowskiego występuje </a:t>
            </a:r>
            <a:r>
              <a:rPr lang="pl-PL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77 udokumentowanych złóż</a:t>
            </a:r>
            <a:r>
              <a:rPr lang="pl-PL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piasków formierskich, piasków i żwirów, surowców ilastych ceramiki budowlanej, torfów, wapieni i margli, a także kamieni łamanych i </a:t>
            </a:r>
            <a:r>
              <a:rPr lang="pl-PL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blocznych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powiatu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zidentyfikowano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osuwisk ani terenów zagrożonych ruchami masowymi ziemi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800" b="0" i="0" u="none" strike="noStrike" baseline="0" dirty="0">
                <a:latin typeface="TimesNewRomanPSMT"/>
              </a:rPr>
              <a:t>W latach 2022-2023 przeprowadzono rekultywację na terenie gminy Blachownia – powierzchnia gruntów zrekultywowanych: </a:t>
            </a:r>
            <a:r>
              <a:rPr lang="pl-PL" sz="1800" b="1" i="0" u="none" strike="noStrike" baseline="0" dirty="0">
                <a:latin typeface="TimesNewRomanPSMT"/>
              </a:rPr>
              <a:t>1,66 ha </a:t>
            </a:r>
            <a:r>
              <a:rPr lang="pl-PL" sz="1800" b="0" i="0" u="none" strike="noStrike" baseline="0" dirty="0">
                <a:latin typeface="TimesNewRomanPSMT"/>
              </a:rPr>
              <a:t>i gminy Olsztyn – powierzchnia gruntów zrekultywowanych: </a:t>
            </a:r>
            <a:r>
              <a:rPr lang="pl-PL" sz="1800" b="1" i="0" u="none" strike="noStrike" baseline="0" dirty="0">
                <a:latin typeface="TimesNewRomanPSMT"/>
              </a:rPr>
              <a:t>1,91 ha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BBF1FE-D1D6-8B05-2D0C-80C99EEE3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60" y="1600151"/>
            <a:ext cx="575564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609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1419</Words>
  <Application>Microsoft Office PowerPoint</Application>
  <PresentationFormat>Panoramiczny</PresentationFormat>
  <Paragraphs>184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Symbol</vt:lpstr>
      <vt:lpstr>Times New Roman</vt:lpstr>
      <vt:lpstr>TimesNewRomanPSMT</vt:lpstr>
      <vt:lpstr>Trebuchet MS</vt:lpstr>
      <vt:lpstr>Wingdings 3</vt:lpstr>
      <vt:lpstr>Faseta</vt:lpstr>
      <vt:lpstr>RAPORT ZA LATA 2022-2023  I PROGRAM OCHRONY ŚRODOWISKA  DLA POWIATU CZĘSTOCHOWSKIEGO</vt:lpstr>
      <vt:lpstr>ETAPY OPRACOWANIA NINIEJSZEGO DOKUMENTU</vt:lpstr>
      <vt:lpstr>POWIETRZE ATMOSFERYCZNE</vt:lpstr>
      <vt:lpstr>POWIETRZE ATMOSFERYCZNE</vt:lpstr>
      <vt:lpstr>HAŁAS</vt:lpstr>
      <vt:lpstr>PROMIENIOWANIE ELEKTROMAGNETYCZNE</vt:lpstr>
      <vt:lpstr>ZASOBY WODNE</vt:lpstr>
      <vt:lpstr>GOSPODARKA WODNO-ŚCIEKOWA</vt:lpstr>
      <vt:lpstr>Zasoby surowców naturalnych</vt:lpstr>
      <vt:lpstr>GLEBY</vt:lpstr>
      <vt:lpstr>GOSPODARKA ODPADAMI</vt:lpstr>
      <vt:lpstr>GOSPODARKA ODPADAMI</vt:lpstr>
      <vt:lpstr>OCHRONA PRZYRODY</vt:lpstr>
      <vt:lpstr>OCHRONA PRZYRODY</vt:lpstr>
      <vt:lpstr>PRZECIWDZIAŁANIE POWAŻNYM AWARIOM PRZEMYSŁOWYM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Adrianna Organ-Telega</dc:creator>
  <cp:lastModifiedBy>EKO SFERA OCHRONA ŚRODOWISKA Iwona Szczepanik-Retka</cp:lastModifiedBy>
  <cp:revision>9</cp:revision>
  <dcterms:created xsi:type="dcterms:W3CDTF">2024-10-16T09:37:54Z</dcterms:created>
  <dcterms:modified xsi:type="dcterms:W3CDTF">2024-10-17T15:59:43Z</dcterms:modified>
</cp:coreProperties>
</file>